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353" r:id="rId5"/>
    <p:sldId id="329" r:id="rId6"/>
    <p:sldId id="354" r:id="rId7"/>
    <p:sldId id="331" r:id="rId8"/>
    <p:sldId id="355" r:id="rId9"/>
    <p:sldId id="347" r:id="rId10"/>
    <p:sldId id="357" r:id="rId11"/>
    <p:sldId id="349" r:id="rId12"/>
    <p:sldId id="350" r:id="rId13"/>
    <p:sldId id="351" r:id="rId14"/>
    <p:sldId id="358" r:id="rId15"/>
    <p:sldId id="352" r:id="rId16"/>
    <p:sldId id="359" r:id="rId17"/>
    <p:sldId id="360" r:id="rId18"/>
    <p:sldId id="35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966" autoAdjust="0"/>
  </p:normalViewPr>
  <p:slideViewPr>
    <p:cSldViewPr snapToGrid="0">
      <p:cViewPr varScale="1">
        <p:scale>
          <a:sx n="105" d="100"/>
          <a:sy n="105" d="100"/>
        </p:scale>
        <p:origin x="83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4/12/2025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4/12/2025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vi-VN" sz="4000" dirty="0"/>
              <a:t>Sử dụng deeplearning để nhận diện hành vi té ngã đột quỵ</a:t>
            </a:r>
            <a:endParaRPr lang="en-US" sz="4000" dirty="0"/>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8"/>
            <a:ext cx="5321808" cy="824404"/>
          </a:xfrm>
        </p:spPr>
        <p:txBody>
          <a:bodyPr/>
          <a:lstStyle/>
          <a:p>
            <a:r>
              <a:rPr lang="vi-VN" dirty="0"/>
              <a:t>Nhóm 1</a:t>
            </a:r>
            <a:endParaRPr lang="en-US" dirty="0"/>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246B-8AB7-A0C9-C6DD-5D9F49D5BC37}"/>
              </a:ext>
            </a:extLst>
          </p:cNvPr>
          <p:cNvSpPr>
            <a:spLocks noGrp="1"/>
          </p:cNvSpPr>
          <p:nvPr>
            <p:ph type="title"/>
          </p:nvPr>
        </p:nvSpPr>
        <p:spPr>
          <a:xfrm>
            <a:off x="932688" y="228600"/>
            <a:ext cx="9528048" cy="1600200"/>
          </a:xfrm>
        </p:spPr>
        <p:txBody>
          <a:bodyPr/>
          <a:lstStyle/>
          <a:p>
            <a:r>
              <a:rPr lang="vi-VN" dirty="0"/>
              <a:t>CÁCH HOẠT ĐỘNG</a:t>
            </a:r>
            <a:endParaRPr lang="en-US" dirty="0"/>
          </a:p>
        </p:txBody>
      </p:sp>
      <p:sp>
        <p:nvSpPr>
          <p:cNvPr id="5" name="Content Placeholder 4">
            <a:extLst>
              <a:ext uri="{FF2B5EF4-FFF2-40B4-BE49-F238E27FC236}">
                <a16:creationId xmlns:a16="http://schemas.microsoft.com/office/drawing/2014/main" id="{B20DCAFD-6C4D-D08A-CF94-0DA099CE4B5A}"/>
              </a:ext>
            </a:extLst>
          </p:cNvPr>
          <p:cNvSpPr>
            <a:spLocks noGrp="1"/>
          </p:cNvSpPr>
          <p:nvPr>
            <p:ph sz="quarter" idx="12"/>
          </p:nvPr>
        </p:nvSpPr>
        <p:spPr>
          <a:xfrm>
            <a:off x="932688" y="2432304"/>
            <a:ext cx="6163056" cy="3739896"/>
          </a:xfrm>
        </p:spPr>
        <p:txBody>
          <a:bodyPr>
            <a:normAutofit/>
          </a:bodyPr>
          <a:lstStyle/>
          <a:p>
            <a:pPr marL="0" indent="0">
              <a:buNone/>
            </a:pPr>
            <a:r>
              <a:rPr lang="vi-VN" sz="1700" b="1" dirty="0"/>
              <a:t>Bước 1: Nhận ảnh đầu vào</a:t>
            </a:r>
          </a:p>
          <a:p>
            <a:pPr marL="0" indent="0">
              <a:buNone/>
            </a:pPr>
            <a:r>
              <a:rPr lang="vi-VN" sz="1500" dirty="0"/>
              <a:t>Ảnh được resize (ví dụ: 640x640 pixel) và chuẩn hóa giá trị điểm ảnh.</a:t>
            </a:r>
          </a:p>
          <a:p>
            <a:pPr marL="0" indent="0">
              <a:buNone/>
            </a:pPr>
            <a:r>
              <a:rPr lang="vi-VN" sz="1500" dirty="0"/>
              <a:t>Ảnh này được đưa vào mô hình để phân tích.</a:t>
            </a:r>
          </a:p>
          <a:p>
            <a:pPr marL="0" indent="0">
              <a:buNone/>
            </a:pPr>
            <a:r>
              <a:rPr lang="vi-VN" sz="1700" b="1" dirty="0"/>
              <a:t>Bước 2: Trích xuất đặc trưng (Backbone)</a:t>
            </a:r>
          </a:p>
          <a:p>
            <a:pPr marL="0" indent="0">
              <a:buNone/>
            </a:pPr>
            <a:r>
              <a:rPr lang="vi-VN" sz="1500" dirty="0"/>
              <a:t>YOLOv8 sử dụng các lớp </a:t>
            </a:r>
            <a:r>
              <a:rPr lang="vi-VN" sz="1500" b="1" dirty="0"/>
              <a:t>CNN</a:t>
            </a:r>
            <a:r>
              <a:rPr lang="vi-VN" sz="1500" dirty="0"/>
              <a:t> để "nhìn" vào ảnh và </a:t>
            </a:r>
            <a:r>
              <a:rPr lang="vi-VN" sz="1500" b="1" dirty="0"/>
              <a:t>rút ra các đặc trưng</a:t>
            </a:r>
            <a:r>
              <a:rPr lang="vi-VN" sz="1500" dirty="0"/>
              <a:t> (ví dụ: cạnh, hình khối, chi tiết).</a:t>
            </a:r>
          </a:p>
          <a:p>
            <a:pPr marL="0" indent="0">
              <a:buNone/>
            </a:pPr>
            <a:r>
              <a:rPr lang="vi-VN" sz="1500" dirty="0"/>
              <a:t>Dùng các khối như </a:t>
            </a:r>
            <a:r>
              <a:rPr lang="vi-VN" sz="1500" b="1" dirty="0"/>
              <a:t>Conv</a:t>
            </a:r>
            <a:r>
              <a:rPr lang="vi-VN" sz="1500" dirty="0"/>
              <a:t>, </a:t>
            </a:r>
            <a:r>
              <a:rPr lang="vi-VN" sz="1500" b="1" dirty="0"/>
              <a:t>C2f</a:t>
            </a:r>
            <a:r>
              <a:rPr lang="vi-VN" sz="1500" dirty="0"/>
              <a:t>, để tạo ra </a:t>
            </a:r>
            <a:r>
              <a:rPr lang="vi-VN" sz="1500" b="1" dirty="0"/>
              <a:t>feature maps</a:t>
            </a:r>
            <a:r>
              <a:rPr lang="vi-VN" sz="1500" dirty="0"/>
              <a:t> (bản đồ đặc trưng).</a:t>
            </a:r>
          </a:p>
          <a:p>
            <a:pPr marL="0" indent="0">
              <a:buNone/>
            </a:pPr>
            <a:r>
              <a:rPr lang="vi-VN" sz="1700" b="1" dirty="0"/>
              <a:t>Bước 3: Tổng hợp thông tin (Neck)</a:t>
            </a:r>
          </a:p>
          <a:p>
            <a:pPr marL="0" indent="0">
              <a:buNone/>
            </a:pPr>
            <a:r>
              <a:rPr lang="vi-VN" sz="1500" dirty="0"/>
              <a:t>Các đặc trưng từ nhiều tầng khác nhau (lớn, nhỏ, sâu, nông) được </a:t>
            </a:r>
            <a:r>
              <a:rPr lang="vi-VN" sz="1500" b="1" dirty="0"/>
              <a:t>kết hợp lại</a:t>
            </a:r>
            <a:r>
              <a:rPr lang="vi-VN" sz="1500" dirty="0"/>
              <a:t>.</a:t>
            </a:r>
          </a:p>
          <a:p>
            <a:pPr marL="0" indent="0">
              <a:buNone/>
            </a:pPr>
            <a:r>
              <a:rPr lang="vi-VN" sz="1500" dirty="0"/>
              <a:t>Nhờ đó, mô hình có thể </a:t>
            </a:r>
            <a:r>
              <a:rPr lang="vi-VN" sz="1500" b="1" dirty="0"/>
              <a:t>phát hiện cả đối tượng lớn và nhỏ</a:t>
            </a:r>
            <a:r>
              <a:rPr lang="vi-VN" sz="1500" dirty="0"/>
              <a:t> trong ảnh.</a:t>
            </a:r>
            <a:r>
              <a:rPr lang="vi-VN" sz="1500" b="1" dirty="0"/>
              <a:t> </a:t>
            </a:r>
            <a:endParaRPr lang="vi-VN" sz="1500" dirty="0"/>
          </a:p>
          <a:p>
            <a:pPr marL="0" indent="0">
              <a:buNone/>
            </a:pPr>
            <a:endParaRPr lang="en-US" sz="1500" dirty="0"/>
          </a:p>
        </p:txBody>
      </p:sp>
      <p:sp>
        <p:nvSpPr>
          <p:cNvPr id="6" name="Content Placeholder 5">
            <a:extLst>
              <a:ext uri="{FF2B5EF4-FFF2-40B4-BE49-F238E27FC236}">
                <a16:creationId xmlns:a16="http://schemas.microsoft.com/office/drawing/2014/main" id="{B0538762-AEBF-8FD9-03AC-305879D2DC17}"/>
              </a:ext>
            </a:extLst>
          </p:cNvPr>
          <p:cNvSpPr>
            <a:spLocks noGrp="1"/>
          </p:cNvSpPr>
          <p:nvPr>
            <p:ph sz="quarter" idx="13"/>
          </p:nvPr>
        </p:nvSpPr>
        <p:spPr>
          <a:xfrm>
            <a:off x="7424928" y="2441448"/>
            <a:ext cx="4169664" cy="3703320"/>
          </a:xfrm>
        </p:spPr>
        <p:txBody>
          <a:bodyPr>
            <a:normAutofit/>
          </a:bodyPr>
          <a:lstStyle/>
          <a:p>
            <a:r>
              <a:rPr lang="vi-VN" sz="1700" b="1" dirty="0"/>
              <a:t>Bước 4: Dự đoán đầu ra (Head)</a:t>
            </a:r>
          </a:p>
          <a:p>
            <a:r>
              <a:rPr lang="vi-VN" sz="1500" dirty="0"/>
              <a:t>Mỗi vùng trong ảnh được </a:t>
            </a:r>
            <a:r>
              <a:rPr lang="vi-VN" sz="1500" b="1" dirty="0"/>
              <a:t>đánh giá xem có đối tượng không</a:t>
            </a:r>
            <a:r>
              <a:rPr lang="vi-VN" sz="1500" dirty="0"/>
              <a:t>, nếu có thì:</a:t>
            </a:r>
          </a:p>
          <a:p>
            <a:pPr marL="457200" lvl="1" indent="0">
              <a:buNone/>
            </a:pPr>
            <a:r>
              <a:rPr lang="vi-VN" sz="1500" dirty="0"/>
              <a:t>Vị trí (tọa độ khung)</a:t>
            </a:r>
          </a:p>
          <a:p>
            <a:pPr marL="457200" lvl="1" indent="0">
              <a:buNone/>
            </a:pPr>
            <a:r>
              <a:rPr lang="vi-VN" sz="1500" dirty="0"/>
              <a:t>Nhãn (loại đối tượng – người, xe, chó, mèo…)</a:t>
            </a:r>
          </a:p>
          <a:p>
            <a:r>
              <a:rPr lang="vi-VN" sz="1500" dirty="0"/>
              <a:t>Mức độ tin tưởng (confidence score)</a:t>
            </a:r>
            <a:r>
              <a:rPr lang="vi-VN" sz="1200" b="1" dirty="0"/>
              <a:t> </a:t>
            </a:r>
          </a:p>
          <a:p>
            <a:r>
              <a:rPr lang="vi-VN" sz="1700" b="1" dirty="0"/>
              <a:t>Bước 5: Trả kết quả</a:t>
            </a:r>
          </a:p>
          <a:p>
            <a:r>
              <a:rPr lang="vi-VN" sz="1200" dirty="0"/>
              <a:t>Mô hình đưa ra các khung (bounding boxes) bao quanh các đối tượng phát hiện.</a:t>
            </a:r>
          </a:p>
          <a:p>
            <a:r>
              <a:rPr lang="vi-VN" sz="1200" dirty="0"/>
              <a:t>Mỗi khung có nhãn và độ tin cậy.</a:t>
            </a:r>
          </a:p>
          <a:p>
            <a:pPr marL="457200" lvl="1" indent="0">
              <a:buNone/>
            </a:pPr>
            <a:endParaRPr lang="vi-VN" sz="1500" dirty="0"/>
          </a:p>
        </p:txBody>
      </p:sp>
      <p:sp>
        <p:nvSpPr>
          <p:cNvPr id="3" name="Footer Placeholder 2">
            <a:extLst>
              <a:ext uri="{FF2B5EF4-FFF2-40B4-BE49-F238E27FC236}">
                <a16:creationId xmlns:a16="http://schemas.microsoft.com/office/drawing/2014/main" id="{92F99439-1EDB-4E13-5595-B32899617DF1}"/>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9451A59-0D86-B758-5926-53062622A5E7}"/>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11748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2F6D5-8162-64A3-9CE9-CB512ABE2B61}"/>
            </a:ext>
          </a:extLst>
        </p:cNvPr>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3AA18754-7D2A-DBE3-8FE5-B7311252AE4B}"/>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F7215DFD-0712-E347-BE31-FD85A9A519FA}"/>
              </a:ext>
            </a:extLst>
          </p:cNvPr>
          <p:cNvSpPr>
            <a:spLocks noGrp="1"/>
          </p:cNvSpPr>
          <p:nvPr>
            <p:ph type="ctrTitle"/>
          </p:nvPr>
        </p:nvSpPr>
        <p:spPr>
          <a:xfrm>
            <a:off x="1527048" y="2276856"/>
            <a:ext cx="9144000" cy="1508760"/>
          </a:xfrm>
        </p:spPr>
        <p:txBody>
          <a:bodyPr/>
          <a:lstStyle/>
          <a:p>
            <a:r>
              <a:rPr lang="vi-VN" dirty="0"/>
              <a:t>ỨNG DỤNG</a:t>
            </a:r>
            <a:endParaRPr lang="en-US" dirty="0"/>
          </a:p>
        </p:txBody>
      </p:sp>
      <p:sp>
        <p:nvSpPr>
          <p:cNvPr id="8" name="Subtitle 7">
            <a:extLst>
              <a:ext uri="{FF2B5EF4-FFF2-40B4-BE49-F238E27FC236}">
                <a16:creationId xmlns:a16="http://schemas.microsoft.com/office/drawing/2014/main" id="{4F1C33DC-6B3C-E862-B7A9-C5E30B861FCC}"/>
              </a:ext>
            </a:extLst>
          </p:cNvPr>
          <p:cNvSpPr>
            <a:spLocks noGrp="1"/>
          </p:cNvSpPr>
          <p:nvPr>
            <p:ph type="subTitle" idx="1"/>
          </p:nvPr>
        </p:nvSpPr>
        <p:spPr>
          <a:xfrm>
            <a:off x="1527048" y="3858768"/>
            <a:ext cx="9144000" cy="841248"/>
          </a:xfrm>
        </p:spPr>
        <p:txBody>
          <a:bodyPr/>
          <a:lstStyle/>
          <a:p>
            <a:r>
              <a:rPr lang="vi-VN" dirty="0"/>
              <a:t>Kết quả - Thực nghiệm – Đánh giá</a:t>
            </a:r>
            <a:endParaRPr lang="en-US" dirty="0"/>
          </a:p>
        </p:txBody>
      </p:sp>
      <p:sp>
        <p:nvSpPr>
          <p:cNvPr id="12" name="Plaque 11">
            <a:extLst>
              <a:ext uri="{FF2B5EF4-FFF2-40B4-BE49-F238E27FC236}">
                <a16:creationId xmlns:a16="http://schemas.microsoft.com/office/drawing/2014/main" id="{CA51F978-ABB3-216B-DD64-47F15A0E8DA7}"/>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AB0A094-CB2A-4F2C-BD9D-AED5F40DE7D4}"/>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9D77BAF-89FB-4DC9-215E-9FBDAC9CF486}"/>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2885705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0DBD-0B2D-6832-A30D-1A7031851988}"/>
              </a:ext>
            </a:extLst>
          </p:cNvPr>
          <p:cNvSpPr>
            <a:spLocks noGrp="1"/>
          </p:cNvSpPr>
          <p:nvPr>
            <p:ph type="title"/>
          </p:nvPr>
        </p:nvSpPr>
        <p:spPr/>
        <p:txBody>
          <a:bodyPr/>
          <a:lstStyle/>
          <a:p>
            <a:r>
              <a:rPr lang="vi-VN" dirty="0">
                <a:solidFill>
                  <a:schemeClr val="bg1"/>
                </a:solidFill>
              </a:rPr>
              <a:t>Kết quả</a:t>
            </a:r>
            <a:endParaRPr lang="en-US" dirty="0"/>
          </a:p>
        </p:txBody>
      </p:sp>
      <p:sp>
        <p:nvSpPr>
          <p:cNvPr id="3" name="Footer Placeholder 2">
            <a:extLst>
              <a:ext uri="{FF2B5EF4-FFF2-40B4-BE49-F238E27FC236}">
                <a16:creationId xmlns:a16="http://schemas.microsoft.com/office/drawing/2014/main" id="{655A5A04-AC5B-B4F0-7404-47D8B3C743A5}"/>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E5F5138A-B125-D716-1DF1-A12D0FBDFA08}"/>
              </a:ext>
            </a:extLst>
          </p:cNvPr>
          <p:cNvSpPr>
            <a:spLocks noGrp="1"/>
          </p:cNvSpPr>
          <p:nvPr>
            <p:ph type="sldNum" sz="quarter" idx="11"/>
          </p:nvPr>
        </p:nvSpPr>
        <p:spPr/>
        <p:txBody>
          <a:bodyPr/>
          <a:lstStyle/>
          <a:p>
            <a:fld id="{294A09A9-5501-47C1-A89A-A340965A2BE2}" type="slidenum">
              <a:rPr lang="en-US" smtClean="0"/>
              <a:pPr/>
              <a:t>12</a:t>
            </a:fld>
            <a:endParaRPr lang="en-US" dirty="0"/>
          </a:p>
        </p:txBody>
      </p:sp>
      <p:pic>
        <p:nvPicPr>
          <p:cNvPr id="7" name="Picture 6">
            <a:extLst>
              <a:ext uri="{FF2B5EF4-FFF2-40B4-BE49-F238E27FC236}">
                <a16:creationId xmlns:a16="http://schemas.microsoft.com/office/drawing/2014/main" id="{DA70B01A-6110-8612-3325-66FD20AA0BEB}"/>
              </a:ext>
            </a:extLst>
          </p:cNvPr>
          <p:cNvPicPr>
            <a:picLocks noChangeAspect="1"/>
          </p:cNvPicPr>
          <p:nvPr/>
        </p:nvPicPr>
        <p:blipFill>
          <a:blip r:embed="rId2"/>
          <a:stretch>
            <a:fillRect/>
          </a:stretch>
        </p:blipFill>
        <p:spPr>
          <a:xfrm>
            <a:off x="1782177" y="2088509"/>
            <a:ext cx="7829070" cy="4008132"/>
          </a:xfrm>
          <a:prstGeom prst="rect">
            <a:avLst/>
          </a:prstGeom>
        </p:spPr>
      </p:pic>
    </p:spTree>
    <p:extLst>
      <p:ext uri="{BB962C8B-B14F-4D97-AF65-F5344CB8AC3E}">
        <p14:creationId xmlns:p14="http://schemas.microsoft.com/office/powerpoint/2010/main" val="3316775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48CC4-07D1-FFED-466B-476B27E86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5F7FB-7931-5CEA-C121-339A6BD6150C}"/>
              </a:ext>
            </a:extLst>
          </p:cNvPr>
          <p:cNvSpPr>
            <a:spLocks noGrp="1"/>
          </p:cNvSpPr>
          <p:nvPr>
            <p:ph type="title"/>
          </p:nvPr>
        </p:nvSpPr>
        <p:spPr/>
        <p:txBody>
          <a:bodyPr/>
          <a:lstStyle/>
          <a:p>
            <a:r>
              <a:rPr lang="vi-VN" dirty="0">
                <a:solidFill>
                  <a:schemeClr val="bg1"/>
                </a:solidFill>
              </a:rPr>
              <a:t>Thực nghiệm</a:t>
            </a:r>
            <a:endParaRPr lang="en-US" dirty="0"/>
          </a:p>
        </p:txBody>
      </p:sp>
      <p:sp>
        <p:nvSpPr>
          <p:cNvPr id="3" name="Footer Placeholder 2">
            <a:extLst>
              <a:ext uri="{FF2B5EF4-FFF2-40B4-BE49-F238E27FC236}">
                <a16:creationId xmlns:a16="http://schemas.microsoft.com/office/drawing/2014/main" id="{11C7FE74-4B7D-03C1-ABF4-5067B588B775}"/>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033ED73-728C-54F3-C3EE-A9AB19A2077A}"/>
              </a:ext>
            </a:extLst>
          </p:cNvPr>
          <p:cNvSpPr>
            <a:spLocks noGrp="1"/>
          </p:cNvSpPr>
          <p:nvPr>
            <p:ph type="sldNum" sz="quarter" idx="11"/>
          </p:nvPr>
        </p:nvSpPr>
        <p:spPr/>
        <p:txBody>
          <a:bodyPr/>
          <a:lstStyle/>
          <a:p>
            <a:fld id="{294A09A9-5501-47C1-A89A-A340965A2BE2}" type="slidenum">
              <a:rPr lang="en-US" smtClean="0"/>
              <a:pPr/>
              <a:t>13</a:t>
            </a:fld>
            <a:endParaRPr lang="en-US" dirty="0"/>
          </a:p>
        </p:txBody>
      </p:sp>
      <p:pic>
        <p:nvPicPr>
          <p:cNvPr id="9" name="Picture 8">
            <a:extLst>
              <a:ext uri="{FF2B5EF4-FFF2-40B4-BE49-F238E27FC236}">
                <a16:creationId xmlns:a16="http://schemas.microsoft.com/office/drawing/2014/main" id="{E7FC672F-E6FB-5B65-BE71-F75B7EBAD36C}"/>
              </a:ext>
            </a:extLst>
          </p:cNvPr>
          <p:cNvPicPr>
            <a:picLocks noChangeAspect="1"/>
          </p:cNvPicPr>
          <p:nvPr/>
        </p:nvPicPr>
        <p:blipFill>
          <a:blip r:embed="rId2"/>
          <a:stretch>
            <a:fillRect/>
          </a:stretch>
        </p:blipFill>
        <p:spPr>
          <a:xfrm>
            <a:off x="2704632" y="2057968"/>
            <a:ext cx="5997408" cy="4498056"/>
          </a:xfrm>
          <a:prstGeom prst="rect">
            <a:avLst/>
          </a:prstGeom>
        </p:spPr>
      </p:pic>
    </p:spTree>
    <p:extLst>
      <p:ext uri="{BB962C8B-B14F-4D97-AF65-F5344CB8AC3E}">
        <p14:creationId xmlns:p14="http://schemas.microsoft.com/office/powerpoint/2010/main" val="248097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2252D-C33A-ADCF-4363-674B2F1D07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0F6D62-152E-05ED-2748-72ECA1AB309B}"/>
              </a:ext>
            </a:extLst>
          </p:cNvPr>
          <p:cNvSpPr>
            <a:spLocks noGrp="1"/>
          </p:cNvSpPr>
          <p:nvPr>
            <p:ph type="title"/>
          </p:nvPr>
        </p:nvSpPr>
        <p:spPr/>
        <p:txBody>
          <a:bodyPr/>
          <a:lstStyle/>
          <a:p>
            <a:r>
              <a:rPr lang="vi-VN" dirty="0">
                <a:solidFill>
                  <a:schemeClr val="bg1"/>
                </a:solidFill>
              </a:rPr>
              <a:t>Đánh giá</a:t>
            </a:r>
            <a:endParaRPr lang="en-US" dirty="0"/>
          </a:p>
        </p:txBody>
      </p:sp>
      <p:sp>
        <p:nvSpPr>
          <p:cNvPr id="3" name="Footer Placeholder 2">
            <a:extLst>
              <a:ext uri="{FF2B5EF4-FFF2-40B4-BE49-F238E27FC236}">
                <a16:creationId xmlns:a16="http://schemas.microsoft.com/office/drawing/2014/main" id="{1C549597-0C7C-925B-3AF5-98CD47303549}"/>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BF5E8F31-5A64-67C6-362B-3418DCDE720B}"/>
              </a:ext>
            </a:extLst>
          </p:cNvPr>
          <p:cNvSpPr>
            <a:spLocks noGrp="1"/>
          </p:cNvSpPr>
          <p:nvPr>
            <p:ph type="sldNum" sz="quarter" idx="11"/>
          </p:nvPr>
        </p:nvSpPr>
        <p:spPr/>
        <p:txBody>
          <a:bodyPr/>
          <a:lstStyle/>
          <a:p>
            <a:fld id="{294A09A9-5501-47C1-A89A-A340965A2BE2}" type="slidenum">
              <a:rPr lang="en-US" smtClean="0"/>
              <a:pPr/>
              <a:t>14</a:t>
            </a:fld>
            <a:endParaRPr lang="en-US" dirty="0"/>
          </a:p>
        </p:txBody>
      </p:sp>
      <p:graphicFrame>
        <p:nvGraphicFramePr>
          <p:cNvPr id="5" name="Table 4">
            <a:extLst>
              <a:ext uri="{FF2B5EF4-FFF2-40B4-BE49-F238E27FC236}">
                <a16:creationId xmlns:a16="http://schemas.microsoft.com/office/drawing/2014/main" id="{E3B24B4A-1623-6F7E-4C37-EC58332BA6BE}"/>
              </a:ext>
            </a:extLst>
          </p:cNvPr>
          <p:cNvGraphicFramePr>
            <a:graphicFrameLocks noGrp="1"/>
          </p:cNvGraphicFramePr>
          <p:nvPr>
            <p:extLst>
              <p:ext uri="{D42A27DB-BD31-4B8C-83A1-F6EECF244321}">
                <p14:modId xmlns:p14="http://schemas.microsoft.com/office/powerpoint/2010/main" val="2000477396"/>
              </p:ext>
            </p:extLst>
          </p:nvPr>
        </p:nvGraphicFramePr>
        <p:xfrm>
          <a:off x="434340" y="2088674"/>
          <a:ext cx="11430000" cy="2148840"/>
        </p:xfrm>
        <a:graphic>
          <a:graphicData uri="http://schemas.openxmlformats.org/drawingml/2006/table">
            <a:tbl>
              <a:tblPr/>
              <a:tblGrid>
                <a:gridCol w="5715000">
                  <a:extLst>
                    <a:ext uri="{9D8B030D-6E8A-4147-A177-3AD203B41FA5}">
                      <a16:colId xmlns:a16="http://schemas.microsoft.com/office/drawing/2014/main" val="3514594453"/>
                    </a:ext>
                  </a:extLst>
                </a:gridCol>
                <a:gridCol w="5715000">
                  <a:extLst>
                    <a:ext uri="{9D8B030D-6E8A-4147-A177-3AD203B41FA5}">
                      <a16:colId xmlns:a16="http://schemas.microsoft.com/office/drawing/2014/main" val="2609301756"/>
                    </a:ext>
                  </a:extLst>
                </a:gridCol>
              </a:tblGrid>
              <a:tr h="0">
                <a:tc>
                  <a:txBody>
                    <a:bodyPr/>
                    <a:lstStyle/>
                    <a:p>
                      <a:r>
                        <a:rPr lang="en-US" sz="1500"/>
                        <a:t>Tiêu chí</a:t>
                      </a:r>
                    </a:p>
                  </a:txBody>
                  <a:tcPr anchor="ctr">
                    <a:lnL>
                      <a:noFill/>
                    </a:lnL>
                    <a:lnR>
                      <a:noFill/>
                    </a:lnR>
                    <a:lnT>
                      <a:noFill/>
                    </a:lnT>
                    <a:lnB>
                      <a:noFill/>
                    </a:lnB>
                    <a:noFill/>
                  </a:tcPr>
                </a:tc>
                <a:tc>
                  <a:txBody>
                    <a:bodyPr/>
                    <a:lstStyle/>
                    <a:p>
                      <a:r>
                        <a:rPr lang="en-US" sz="1500"/>
                        <a:t>Đánh giá</a:t>
                      </a:r>
                    </a:p>
                  </a:txBody>
                  <a:tcPr anchor="ctr">
                    <a:lnL>
                      <a:noFill/>
                    </a:lnL>
                    <a:lnR>
                      <a:noFill/>
                    </a:lnR>
                    <a:lnT>
                      <a:noFill/>
                    </a:lnT>
                    <a:lnB>
                      <a:noFill/>
                    </a:lnB>
                    <a:noFill/>
                  </a:tcPr>
                </a:tc>
                <a:extLst>
                  <a:ext uri="{0D108BD9-81ED-4DB2-BD59-A6C34878D82A}">
                    <a16:rowId xmlns:a16="http://schemas.microsoft.com/office/drawing/2014/main" val="307738979"/>
                  </a:ext>
                </a:extLst>
              </a:tr>
              <a:tr h="0">
                <a:tc>
                  <a:txBody>
                    <a:bodyPr/>
                    <a:lstStyle/>
                    <a:p>
                      <a:r>
                        <a:rPr lang="en-US" sz="1500" b="1"/>
                        <a:t>Tốc độ xử lý</a:t>
                      </a:r>
                      <a:endParaRPr lang="en-US" sz="1500"/>
                    </a:p>
                  </a:txBody>
                  <a:tcPr anchor="ctr">
                    <a:lnL>
                      <a:noFill/>
                    </a:lnL>
                    <a:lnR>
                      <a:noFill/>
                    </a:lnR>
                    <a:lnT>
                      <a:noFill/>
                    </a:lnT>
                    <a:lnB>
                      <a:noFill/>
                    </a:lnB>
                    <a:noFill/>
                  </a:tcPr>
                </a:tc>
                <a:tc>
                  <a:txBody>
                    <a:bodyPr/>
                    <a:lstStyle/>
                    <a:p>
                      <a:r>
                        <a:rPr lang="en-US" sz="1500"/>
                        <a:t>Nhanh, gần thời gian thực</a:t>
                      </a:r>
                    </a:p>
                  </a:txBody>
                  <a:tcPr anchor="ctr">
                    <a:lnL>
                      <a:noFill/>
                    </a:lnL>
                    <a:lnR>
                      <a:noFill/>
                    </a:lnR>
                    <a:lnT>
                      <a:noFill/>
                    </a:lnT>
                    <a:lnB>
                      <a:noFill/>
                    </a:lnB>
                    <a:noFill/>
                  </a:tcPr>
                </a:tc>
                <a:extLst>
                  <a:ext uri="{0D108BD9-81ED-4DB2-BD59-A6C34878D82A}">
                    <a16:rowId xmlns:a16="http://schemas.microsoft.com/office/drawing/2014/main" val="2594654014"/>
                  </a:ext>
                </a:extLst>
              </a:tr>
              <a:tr h="0">
                <a:tc>
                  <a:txBody>
                    <a:bodyPr/>
                    <a:lstStyle/>
                    <a:p>
                      <a:r>
                        <a:rPr lang="en-US" sz="1500" b="1"/>
                        <a:t>Độ chính xác</a:t>
                      </a:r>
                      <a:endParaRPr lang="en-US" sz="1500"/>
                    </a:p>
                  </a:txBody>
                  <a:tcPr anchor="ctr">
                    <a:lnL>
                      <a:noFill/>
                    </a:lnL>
                    <a:lnR>
                      <a:noFill/>
                    </a:lnR>
                    <a:lnT>
                      <a:noFill/>
                    </a:lnT>
                    <a:lnB>
                      <a:noFill/>
                    </a:lnB>
                    <a:noFill/>
                  </a:tcPr>
                </a:tc>
                <a:tc>
                  <a:txBody>
                    <a:bodyPr/>
                    <a:lstStyle/>
                    <a:p>
                      <a:r>
                        <a:rPr lang="en-US" sz="1500"/>
                        <a:t>Cao với hành vi té ngã &amp; đột quỵ</a:t>
                      </a:r>
                    </a:p>
                  </a:txBody>
                  <a:tcPr anchor="ctr">
                    <a:lnL>
                      <a:noFill/>
                    </a:lnL>
                    <a:lnR>
                      <a:noFill/>
                    </a:lnR>
                    <a:lnT>
                      <a:noFill/>
                    </a:lnT>
                    <a:lnB>
                      <a:noFill/>
                    </a:lnB>
                    <a:noFill/>
                  </a:tcPr>
                </a:tc>
                <a:extLst>
                  <a:ext uri="{0D108BD9-81ED-4DB2-BD59-A6C34878D82A}">
                    <a16:rowId xmlns:a16="http://schemas.microsoft.com/office/drawing/2014/main" val="341007209"/>
                  </a:ext>
                </a:extLst>
              </a:tr>
              <a:tr h="0">
                <a:tc>
                  <a:txBody>
                    <a:bodyPr/>
                    <a:lstStyle/>
                    <a:p>
                      <a:r>
                        <a:rPr lang="en-US" sz="1500" b="1"/>
                        <a:t>Khả năng tổng quát</a:t>
                      </a:r>
                      <a:endParaRPr lang="en-US" sz="1500"/>
                    </a:p>
                  </a:txBody>
                  <a:tcPr anchor="ctr">
                    <a:lnL>
                      <a:noFill/>
                    </a:lnL>
                    <a:lnR>
                      <a:noFill/>
                    </a:lnR>
                    <a:lnT>
                      <a:noFill/>
                    </a:lnT>
                    <a:lnB>
                      <a:noFill/>
                    </a:lnB>
                    <a:noFill/>
                  </a:tcPr>
                </a:tc>
                <a:tc>
                  <a:txBody>
                    <a:bodyPr/>
                    <a:lstStyle/>
                    <a:p>
                      <a:r>
                        <a:rPr lang="vi-VN" sz="1500"/>
                        <a:t>Tốt với dữ liệu mới nếu được fine-tune</a:t>
                      </a:r>
                    </a:p>
                  </a:txBody>
                  <a:tcPr anchor="ctr">
                    <a:lnL>
                      <a:noFill/>
                    </a:lnL>
                    <a:lnR>
                      <a:noFill/>
                    </a:lnR>
                    <a:lnT>
                      <a:noFill/>
                    </a:lnT>
                    <a:lnB>
                      <a:noFill/>
                    </a:lnB>
                    <a:noFill/>
                  </a:tcPr>
                </a:tc>
                <a:extLst>
                  <a:ext uri="{0D108BD9-81ED-4DB2-BD59-A6C34878D82A}">
                    <a16:rowId xmlns:a16="http://schemas.microsoft.com/office/drawing/2014/main" val="3277953271"/>
                  </a:ext>
                </a:extLst>
              </a:tr>
              <a:tr h="0">
                <a:tc>
                  <a:txBody>
                    <a:bodyPr/>
                    <a:lstStyle/>
                    <a:p>
                      <a:r>
                        <a:rPr lang="en-US" sz="1500" b="1" dirty="0" err="1"/>
                        <a:t>Ứng</a:t>
                      </a:r>
                      <a:r>
                        <a:rPr lang="en-US" sz="1500" b="1" dirty="0"/>
                        <a:t> </a:t>
                      </a:r>
                      <a:r>
                        <a:rPr lang="en-US" sz="1500" b="1" dirty="0" err="1"/>
                        <a:t>dụng</a:t>
                      </a:r>
                      <a:r>
                        <a:rPr lang="en-US" sz="1500" b="1" dirty="0"/>
                        <a:t> </a:t>
                      </a:r>
                      <a:r>
                        <a:rPr lang="en-US" sz="1500" b="1" dirty="0" err="1"/>
                        <a:t>thực</a:t>
                      </a:r>
                      <a:r>
                        <a:rPr lang="en-US" sz="1500" b="1" dirty="0"/>
                        <a:t> </a:t>
                      </a:r>
                      <a:r>
                        <a:rPr lang="en-US" sz="1500" b="1" dirty="0" err="1"/>
                        <a:t>tế</a:t>
                      </a:r>
                      <a:endParaRPr lang="en-US" sz="1500" dirty="0"/>
                    </a:p>
                  </a:txBody>
                  <a:tcPr anchor="ctr">
                    <a:lnL>
                      <a:noFill/>
                    </a:lnL>
                    <a:lnR>
                      <a:noFill/>
                    </a:lnR>
                    <a:lnT>
                      <a:noFill/>
                    </a:lnT>
                    <a:lnB>
                      <a:noFill/>
                    </a:lnB>
                    <a:noFill/>
                  </a:tcPr>
                </a:tc>
                <a:tc>
                  <a:txBody>
                    <a:bodyPr/>
                    <a:lstStyle/>
                    <a:p>
                      <a:r>
                        <a:rPr lang="vi-VN" sz="1500"/>
                        <a:t>Rộng rãi – viện dưỡng lão, bệnh viện, nhà riêng</a:t>
                      </a:r>
                    </a:p>
                  </a:txBody>
                  <a:tcPr anchor="ctr">
                    <a:lnL>
                      <a:noFill/>
                    </a:lnL>
                    <a:lnR>
                      <a:noFill/>
                    </a:lnR>
                    <a:lnT>
                      <a:noFill/>
                    </a:lnT>
                    <a:lnB>
                      <a:noFill/>
                    </a:lnB>
                    <a:noFill/>
                  </a:tcPr>
                </a:tc>
                <a:extLst>
                  <a:ext uri="{0D108BD9-81ED-4DB2-BD59-A6C34878D82A}">
                    <a16:rowId xmlns:a16="http://schemas.microsoft.com/office/drawing/2014/main" val="2922640828"/>
                  </a:ext>
                </a:extLst>
              </a:tr>
              <a:tr h="0">
                <a:tc>
                  <a:txBody>
                    <a:bodyPr/>
                    <a:lstStyle/>
                    <a:p>
                      <a:r>
                        <a:rPr lang="en-US" sz="1500" b="1" dirty="0" err="1"/>
                        <a:t>Khả</a:t>
                      </a:r>
                      <a:r>
                        <a:rPr lang="en-US" sz="1500" b="1" dirty="0"/>
                        <a:t> </a:t>
                      </a:r>
                      <a:r>
                        <a:rPr lang="en-US" sz="1500" b="1" dirty="0" err="1"/>
                        <a:t>năng</a:t>
                      </a:r>
                      <a:r>
                        <a:rPr lang="en-US" sz="1500" b="1" dirty="0"/>
                        <a:t> </a:t>
                      </a:r>
                      <a:r>
                        <a:rPr lang="en-US" sz="1500" b="1" dirty="0" err="1"/>
                        <a:t>mở</a:t>
                      </a:r>
                      <a:r>
                        <a:rPr lang="en-US" sz="1500" b="1" dirty="0"/>
                        <a:t> </a:t>
                      </a:r>
                      <a:r>
                        <a:rPr lang="en-US" sz="1500" b="1" dirty="0" err="1"/>
                        <a:t>rộng</a:t>
                      </a:r>
                      <a:endParaRPr lang="en-US" sz="1500" dirty="0"/>
                    </a:p>
                  </a:txBody>
                  <a:tcPr anchor="ctr">
                    <a:lnL>
                      <a:noFill/>
                    </a:lnL>
                    <a:lnR>
                      <a:noFill/>
                    </a:lnR>
                    <a:lnT>
                      <a:noFill/>
                    </a:lnT>
                    <a:lnB>
                      <a:noFill/>
                    </a:lnB>
                    <a:noFill/>
                  </a:tcPr>
                </a:tc>
                <a:tc>
                  <a:txBody>
                    <a:bodyPr/>
                    <a:lstStyle/>
                    <a:p>
                      <a:r>
                        <a:rPr lang="en-US" sz="1500" dirty="0" err="1"/>
                        <a:t>Có</a:t>
                      </a:r>
                      <a:r>
                        <a:rPr lang="en-US" sz="1500" dirty="0"/>
                        <a:t> </a:t>
                      </a:r>
                      <a:r>
                        <a:rPr lang="en-US" sz="1500" dirty="0" err="1"/>
                        <a:t>thể</a:t>
                      </a:r>
                      <a:r>
                        <a:rPr lang="en-US" sz="1500" dirty="0"/>
                        <a:t> </a:t>
                      </a:r>
                      <a:r>
                        <a:rPr lang="en-US" sz="1500" dirty="0" err="1"/>
                        <a:t>tích</a:t>
                      </a:r>
                      <a:r>
                        <a:rPr lang="en-US" sz="1500" dirty="0"/>
                        <a:t> </a:t>
                      </a:r>
                      <a:r>
                        <a:rPr lang="en-US" sz="1500" dirty="0" err="1"/>
                        <a:t>hợp</a:t>
                      </a:r>
                      <a:r>
                        <a:rPr lang="en-US" sz="1500" dirty="0"/>
                        <a:t> </a:t>
                      </a:r>
                      <a:r>
                        <a:rPr lang="en-US" sz="1500" dirty="0" err="1"/>
                        <a:t>thêm</a:t>
                      </a:r>
                      <a:r>
                        <a:rPr lang="en-US" sz="1500" dirty="0"/>
                        <a:t> </a:t>
                      </a:r>
                      <a:r>
                        <a:rPr lang="en-US" sz="1500" dirty="0" err="1"/>
                        <a:t>phát</a:t>
                      </a:r>
                      <a:r>
                        <a:rPr lang="en-US" sz="1500" dirty="0"/>
                        <a:t> </a:t>
                      </a:r>
                      <a:r>
                        <a:rPr lang="en-US" sz="1500" dirty="0" err="1"/>
                        <a:t>hiện</a:t>
                      </a:r>
                      <a:r>
                        <a:rPr lang="en-US" sz="1500" dirty="0"/>
                        <a:t> </a:t>
                      </a:r>
                      <a:r>
                        <a:rPr lang="en-US" sz="1500" dirty="0" err="1"/>
                        <a:t>âm</a:t>
                      </a:r>
                      <a:r>
                        <a:rPr lang="en-US" sz="1500" dirty="0"/>
                        <a:t> </a:t>
                      </a:r>
                      <a:r>
                        <a:rPr lang="en-US" sz="1500" dirty="0" err="1"/>
                        <a:t>thanh</a:t>
                      </a:r>
                      <a:r>
                        <a:rPr lang="en-US" sz="1500" dirty="0"/>
                        <a:t>, pose, </a:t>
                      </a:r>
                      <a:r>
                        <a:rPr lang="en-US" sz="1500" dirty="0" err="1"/>
                        <a:t>phân</a:t>
                      </a:r>
                      <a:r>
                        <a:rPr lang="en-US" sz="1500" dirty="0"/>
                        <a:t> </a:t>
                      </a:r>
                      <a:r>
                        <a:rPr lang="en-US" sz="1500" dirty="0" err="1"/>
                        <a:t>tích</a:t>
                      </a:r>
                      <a:r>
                        <a:rPr lang="en-US" sz="1500" dirty="0"/>
                        <a:t> </a:t>
                      </a:r>
                      <a:r>
                        <a:rPr lang="en-US" sz="1500" dirty="0" err="1"/>
                        <a:t>tình</a:t>
                      </a:r>
                      <a:r>
                        <a:rPr lang="en-US" sz="1500" dirty="0"/>
                        <a:t> </a:t>
                      </a:r>
                      <a:r>
                        <a:rPr lang="en-US" sz="1500" dirty="0" err="1"/>
                        <a:t>trạng</a:t>
                      </a:r>
                      <a:r>
                        <a:rPr lang="en-US" sz="1500" dirty="0"/>
                        <a:t> </a:t>
                      </a:r>
                      <a:r>
                        <a:rPr lang="en-US" sz="1500" dirty="0" err="1"/>
                        <a:t>sức</a:t>
                      </a:r>
                      <a:r>
                        <a:rPr lang="en-US" sz="1500" dirty="0"/>
                        <a:t> </a:t>
                      </a:r>
                      <a:r>
                        <a:rPr lang="en-US" sz="1500" dirty="0" err="1"/>
                        <a:t>khỏe</a:t>
                      </a:r>
                      <a:endParaRPr lang="en-US" sz="1500" dirty="0"/>
                    </a:p>
                  </a:txBody>
                  <a:tcPr anchor="ctr">
                    <a:lnL>
                      <a:noFill/>
                    </a:lnL>
                    <a:lnR>
                      <a:noFill/>
                    </a:lnR>
                    <a:lnT>
                      <a:noFill/>
                    </a:lnT>
                    <a:lnB>
                      <a:noFill/>
                    </a:lnB>
                    <a:noFill/>
                  </a:tcPr>
                </a:tc>
                <a:extLst>
                  <a:ext uri="{0D108BD9-81ED-4DB2-BD59-A6C34878D82A}">
                    <a16:rowId xmlns:a16="http://schemas.microsoft.com/office/drawing/2014/main" val="1605929455"/>
                  </a:ext>
                </a:extLst>
              </a:tr>
            </a:tbl>
          </a:graphicData>
        </a:graphic>
      </p:graphicFrame>
      <p:sp>
        <p:nvSpPr>
          <p:cNvPr id="7" name="TextBox 6">
            <a:extLst>
              <a:ext uri="{FF2B5EF4-FFF2-40B4-BE49-F238E27FC236}">
                <a16:creationId xmlns:a16="http://schemas.microsoft.com/office/drawing/2014/main" id="{22A7635F-8E26-6E8A-9CD8-016494A02254}"/>
              </a:ext>
            </a:extLst>
          </p:cNvPr>
          <p:cNvSpPr txBox="1"/>
          <p:nvPr/>
        </p:nvSpPr>
        <p:spPr>
          <a:xfrm>
            <a:off x="502920" y="4497388"/>
            <a:ext cx="11689080" cy="1708160"/>
          </a:xfrm>
          <a:prstGeom prst="rect">
            <a:avLst/>
          </a:prstGeom>
          <a:noFill/>
        </p:spPr>
        <p:txBody>
          <a:bodyPr wrap="square">
            <a:spAutoFit/>
          </a:bodyPr>
          <a:lstStyle/>
          <a:p>
            <a:r>
              <a:rPr lang="vi-VN" sz="1500" b="1" dirty="0"/>
              <a:t>Kết luận</a:t>
            </a:r>
          </a:p>
          <a:p>
            <a:r>
              <a:rPr lang="vi-VN" sz="1500" dirty="0"/>
              <a:t>Mô hình YOLOv8 đã chứng minh được hiệu quả vượt trội trong bài toán phát hiện té ngã và đột quỵ, với độ chính xác cao và tốc độ xử lý nhanh. Hệ thống này có tiềm năng triển khai trong thực tế để:</a:t>
            </a:r>
          </a:p>
          <a:p>
            <a:pPr>
              <a:buFont typeface="Arial" panose="020B0604020202020204" pitchFamily="34" charset="0"/>
              <a:buChar char="•"/>
            </a:pPr>
            <a:r>
              <a:rPr lang="vi-VN" sz="1500" b="1" dirty="0"/>
              <a:t>Cảnh báo sớm</a:t>
            </a:r>
            <a:r>
              <a:rPr lang="vi-VN" sz="1500" dirty="0"/>
              <a:t>, kịp thời hỗ trợ người gặp nạn</a:t>
            </a:r>
          </a:p>
          <a:p>
            <a:pPr>
              <a:buFont typeface="Arial" panose="020B0604020202020204" pitchFamily="34" charset="0"/>
              <a:buChar char="•"/>
            </a:pPr>
            <a:r>
              <a:rPr lang="vi-VN" sz="1500" b="1" dirty="0"/>
              <a:t>Giảm thiểu rủi ro tử vong</a:t>
            </a:r>
            <a:r>
              <a:rPr lang="vi-VN" sz="1500" dirty="0"/>
              <a:t> do đột quỵ không được phát hiện sớm</a:t>
            </a:r>
          </a:p>
          <a:p>
            <a:pPr>
              <a:buFont typeface="Arial" panose="020B0604020202020204" pitchFamily="34" charset="0"/>
              <a:buChar char="•"/>
            </a:pPr>
            <a:r>
              <a:rPr lang="vi-VN" sz="1500" b="1" dirty="0"/>
              <a:t>Tăng chất lượng chăm sóc sức khỏe</a:t>
            </a:r>
            <a:r>
              <a:rPr lang="vi-VN" sz="1500" dirty="0"/>
              <a:t> cho người cao tuổi và bệnh nhân</a:t>
            </a:r>
          </a:p>
          <a:p>
            <a:r>
              <a:rPr lang="vi-VN" sz="1500" dirty="0"/>
              <a:t>Dự án cho thấy rằng công nghệ thị giác máy tính hiện đại có thể </a:t>
            </a:r>
            <a:r>
              <a:rPr lang="vi-VN" sz="1500" b="1" dirty="0"/>
              <a:t>góp phần quan trọng trong chăm sóc y tế thông minh</a:t>
            </a:r>
            <a:r>
              <a:rPr lang="vi-VN" sz="1500" dirty="0"/>
              <a:t>.</a:t>
            </a:r>
          </a:p>
        </p:txBody>
      </p:sp>
    </p:spTree>
    <p:extLst>
      <p:ext uri="{BB962C8B-B14F-4D97-AF65-F5344CB8AC3E}">
        <p14:creationId xmlns:p14="http://schemas.microsoft.com/office/powerpoint/2010/main" val="765952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vi-VN" dirty="0"/>
              <a:t>Thành viên</a:t>
            </a:r>
            <a:endParaRPr lang="en-US" dirty="0"/>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9048" y="2962656"/>
            <a:ext cx="5385816" cy="2706624"/>
          </a:xfrm>
        </p:spPr>
        <p:txBody>
          <a:bodyPr vert="horz" lIns="91440" tIns="45720" rIns="91440" bIns="45720" rtlCol="0" anchor="t">
            <a:normAutofit/>
          </a:bodyPr>
          <a:lstStyle/>
          <a:p>
            <a:r>
              <a:rPr lang="vi-VN" dirty="0"/>
              <a:t>Nguyễn Lê Quốc Bảo – Vua sét</a:t>
            </a:r>
            <a:endParaRPr lang="en-US" dirty="0"/>
          </a:p>
          <a:p>
            <a:r>
              <a:rPr lang="vi-VN" dirty="0"/>
              <a:t>Lê Văn Tuyến</a:t>
            </a:r>
            <a:endParaRPr lang="en-US" dirty="0"/>
          </a:p>
          <a:p>
            <a:r>
              <a:rPr lang="vi-VN" dirty="0"/>
              <a:t>Phan Triệu Tỷ</a:t>
            </a:r>
            <a:endParaRPr lang="en-US" dirty="0"/>
          </a:p>
        </p:txBody>
      </p:sp>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r>
              <a:rPr lang="vi-VN" dirty="0"/>
              <a:t>GIỚI THIỆU ĐỀ TÀI</a:t>
            </a:r>
            <a:endParaRPr lang="en-US" dirty="0"/>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582356" y="3813048"/>
            <a:ext cx="6419088" cy="2377440"/>
          </a:xfrm>
          <a:noFill/>
        </p:spPr>
        <p:txBody>
          <a:bodyPr>
            <a:normAutofit/>
          </a:bodyPr>
          <a:lstStyle/>
          <a:p>
            <a:pPr algn="just">
              <a:lnSpc>
                <a:spcPct val="110000"/>
              </a:lnSpc>
            </a:pPr>
            <a:r>
              <a:rPr lang="en-US" sz="1700" dirty="0" err="1">
                <a:effectLst/>
                <a:ea typeface="Times New Roman" panose="02020603050405020304" pitchFamily="18" charset="0"/>
              </a:rPr>
              <a:t>Mục</a:t>
            </a:r>
            <a:r>
              <a:rPr lang="en-US" sz="1700" dirty="0">
                <a:effectLst/>
                <a:ea typeface="Times New Roman" panose="02020603050405020304" pitchFamily="18" charset="0"/>
              </a:rPr>
              <a:t> </a:t>
            </a:r>
            <a:r>
              <a:rPr lang="en-US" sz="1700" dirty="0" err="1">
                <a:effectLst/>
                <a:ea typeface="Times New Roman" panose="02020603050405020304" pitchFamily="18" charset="0"/>
              </a:rPr>
              <a:t>đích</a:t>
            </a:r>
            <a:r>
              <a:rPr lang="en-US" sz="1700" dirty="0">
                <a:effectLst/>
                <a:ea typeface="Times New Roman" panose="02020603050405020304" pitchFamily="18" charset="0"/>
              </a:rPr>
              <a:t> </a:t>
            </a:r>
            <a:r>
              <a:rPr lang="en-US" sz="1700" dirty="0" err="1">
                <a:effectLst/>
                <a:ea typeface="Times New Roman" panose="02020603050405020304" pitchFamily="18" charset="0"/>
              </a:rPr>
              <a:t>khi</a:t>
            </a:r>
            <a:r>
              <a:rPr lang="en-US" sz="1700" dirty="0">
                <a:effectLst/>
                <a:ea typeface="Times New Roman" panose="02020603050405020304" pitchFamily="18" charset="0"/>
              </a:rPr>
              <a:t> </a:t>
            </a:r>
            <a:r>
              <a:rPr lang="en-US" sz="1700" dirty="0" err="1">
                <a:effectLst/>
                <a:ea typeface="Times New Roman" panose="02020603050405020304" pitchFamily="18" charset="0"/>
              </a:rPr>
              <a:t>nhóm</a:t>
            </a:r>
            <a:r>
              <a:rPr lang="en-US" sz="1700" dirty="0">
                <a:effectLst/>
                <a:ea typeface="Times New Roman" panose="02020603050405020304" pitchFamily="18" charset="0"/>
              </a:rPr>
              <a:t> </a:t>
            </a:r>
            <a:r>
              <a:rPr lang="en-US" sz="1700" dirty="0" err="1">
                <a:effectLst/>
                <a:ea typeface="Times New Roman" panose="02020603050405020304" pitchFamily="18" charset="0"/>
              </a:rPr>
              <a:t>chọn</a:t>
            </a:r>
            <a:r>
              <a:rPr lang="en-US" sz="1700" dirty="0">
                <a:effectLst/>
                <a:ea typeface="Times New Roman" panose="02020603050405020304" pitchFamily="18" charset="0"/>
              </a:rPr>
              <a:t> </a:t>
            </a:r>
            <a:r>
              <a:rPr lang="en-US" sz="1700" dirty="0" err="1">
                <a:effectLst/>
                <a:ea typeface="Times New Roman" panose="02020603050405020304" pitchFamily="18" charset="0"/>
              </a:rPr>
              <a:t>đề</a:t>
            </a:r>
            <a:r>
              <a:rPr lang="en-US" sz="1700" dirty="0">
                <a:effectLst/>
                <a:ea typeface="Times New Roman" panose="02020603050405020304" pitchFamily="18" charset="0"/>
              </a:rPr>
              <a:t> </a:t>
            </a:r>
            <a:r>
              <a:rPr lang="en-US" sz="1700" dirty="0" err="1">
                <a:effectLst/>
                <a:ea typeface="Times New Roman" panose="02020603050405020304" pitchFamily="18" charset="0"/>
              </a:rPr>
              <a:t>tài</a:t>
            </a:r>
            <a:r>
              <a:rPr lang="en-US" sz="1700" dirty="0">
                <a:effectLst/>
                <a:ea typeface="Times New Roman" panose="02020603050405020304" pitchFamily="18" charset="0"/>
              </a:rPr>
              <a:t> </a:t>
            </a:r>
            <a:r>
              <a:rPr lang="en-US" sz="1700" dirty="0" err="1">
                <a:effectLst/>
                <a:ea typeface="Times New Roman" panose="02020603050405020304" pitchFamily="18" charset="0"/>
              </a:rPr>
              <a:t>này</a:t>
            </a:r>
            <a:r>
              <a:rPr lang="en-US" sz="1700" dirty="0">
                <a:effectLst/>
                <a:ea typeface="Times New Roman" panose="02020603050405020304" pitchFamily="18" charset="0"/>
              </a:rPr>
              <a:t> </a:t>
            </a:r>
            <a:r>
              <a:rPr lang="en-US" sz="1700" dirty="0" err="1">
                <a:effectLst/>
                <a:ea typeface="Times New Roman" panose="02020603050405020304" pitchFamily="18" charset="0"/>
              </a:rPr>
              <a:t>là</a:t>
            </a:r>
            <a:r>
              <a:rPr lang="en-US" sz="1700" dirty="0">
                <a:effectLst/>
                <a:ea typeface="Times New Roman" panose="02020603050405020304" pitchFamily="18" charset="0"/>
              </a:rPr>
              <a:t> </a:t>
            </a:r>
            <a:r>
              <a:rPr lang="en-US" sz="1700" dirty="0" err="1">
                <a:effectLst/>
                <a:ea typeface="Times New Roman" panose="02020603050405020304" pitchFamily="18" charset="0"/>
              </a:rPr>
              <a:t>vì</a:t>
            </a:r>
            <a:r>
              <a:rPr lang="en-US" sz="1700" dirty="0">
                <a:effectLst/>
                <a:ea typeface="Times New Roman" panose="02020603050405020304" pitchFamily="18" charset="0"/>
              </a:rPr>
              <a:t> </a:t>
            </a:r>
            <a:r>
              <a:rPr lang="en-US" sz="1700" dirty="0" err="1">
                <a:effectLst/>
                <a:ea typeface="Times New Roman" panose="02020603050405020304" pitchFamily="18" charset="0"/>
              </a:rPr>
              <a:t>để</a:t>
            </a:r>
            <a:r>
              <a:rPr lang="en-US" sz="1700" dirty="0">
                <a:effectLst/>
                <a:ea typeface="Times New Roman" panose="02020603050405020304" pitchFamily="18" charset="0"/>
              </a:rPr>
              <a:t> </a:t>
            </a:r>
            <a:r>
              <a:rPr lang="en-US" sz="1700" dirty="0" err="1">
                <a:effectLst/>
                <a:ea typeface="Times New Roman" panose="02020603050405020304" pitchFamily="18" charset="0"/>
              </a:rPr>
              <a:t>hỗ</a:t>
            </a:r>
            <a:r>
              <a:rPr lang="en-US" sz="1700" dirty="0">
                <a:effectLst/>
                <a:ea typeface="Times New Roman" panose="02020603050405020304" pitchFamily="18" charset="0"/>
              </a:rPr>
              <a:t> </a:t>
            </a:r>
            <a:r>
              <a:rPr lang="en-US" sz="1700" dirty="0" err="1">
                <a:effectLst/>
                <a:ea typeface="Times New Roman" panose="02020603050405020304" pitchFamily="18" charset="0"/>
              </a:rPr>
              <a:t>trợ</a:t>
            </a:r>
            <a:r>
              <a:rPr lang="en-US" sz="1700" dirty="0">
                <a:effectLst/>
                <a:ea typeface="Times New Roman" panose="02020603050405020304" pitchFamily="18" charset="0"/>
              </a:rPr>
              <a:t> con </a:t>
            </a:r>
            <a:r>
              <a:rPr lang="en-US" sz="1700" dirty="0" err="1">
                <a:effectLst/>
                <a:ea typeface="Times New Roman" panose="02020603050405020304" pitchFamily="18" charset="0"/>
              </a:rPr>
              <a:t>người</a:t>
            </a:r>
            <a:r>
              <a:rPr lang="en-US" sz="1700" dirty="0">
                <a:effectLst/>
                <a:ea typeface="Times New Roman" panose="02020603050405020304" pitchFamily="18" charset="0"/>
              </a:rPr>
              <a:t> </a:t>
            </a:r>
            <a:r>
              <a:rPr lang="en-US" sz="1700" dirty="0" err="1">
                <a:effectLst/>
                <a:ea typeface="Times New Roman" panose="02020603050405020304" pitchFamily="18" charset="0"/>
              </a:rPr>
              <a:t>trong</a:t>
            </a:r>
            <a:r>
              <a:rPr lang="en-US" sz="1700" dirty="0">
                <a:effectLst/>
                <a:ea typeface="Times New Roman" panose="02020603050405020304" pitchFamily="18" charset="0"/>
              </a:rPr>
              <a:t> </a:t>
            </a:r>
            <a:r>
              <a:rPr lang="en-US" sz="1700" dirty="0" err="1">
                <a:effectLst/>
                <a:ea typeface="Times New Roman" panose="02020603050405020304" pitchFamily="18" charset="0"/>
              </a:rPr>
              <a:t>việc</a:t>
            </a:r>
            <a:r>
              <a:rPr lang="en-US" sz="1700" dirty="0">
                <a:effectLst/>
                <a:ea typeface="Times New Roman" panose="02020603050405020304" pitchFamily="18" charset="0"/>
              </a:rPr>
              <a:t> </a:t>
            </a:r>
            <a:r>
              <a:rPr lang="en-US" sz="1700" dirty="0" err="1">
                <a:effectLst/>
                <a:ea typeface="Times New Roman" panose="02020603050405020304" pitchFamily="18" charset="0"/>
              </a:rPr>
              <a:t>phát</a:t>
            </a:r>
            <a:r>
              <a:rPr lang="en-US" sz="1700" dirty="0">
                <a:effectLst/>
                <a:ea typeface="Times New Roman" panose="02020603050405020304" pitchFamily="18" charset="0"/>
              </a:rPr>
              <a:t> </a:t>
            </a:r>
            <a:r>
              <a:rPr lang="en-US" sz="1700" dirty="0" err="1">
                <a:effectLst/>
                <a:ea typeface="Times New Roman" panose="02020603050405020304" pitchFamily="18" charset="0"/>
              </a:rPr>
              <a:t>hiện</a:t>
            </a:r>
            <a:r>
              <a:rPr lang="en-US" sz="1700" dirty="0">
                <a:effectLst/>
                <a:ea typeface="Times New Roman" panose="02020603050405020304" pitchFamily="18" charset="0"/>
              </a:rPr>
              <a:t> </a:t>
            </a:r>
            <a:r>
              <a:rPr lang="en-US" sz="1700" dirty="0" err="1">
                <a:effectLst/>
                <a:ea typeface="Times New Roman" panose="02020603050405020304" pitchFamily="18" charset="0"/>
              </a:rPr>
              <a:t>kịp</a:t>
            </a:r>
            <a:r>
              <a:rPr lang="en-US" sz="1700" dirty="0">
                <a:effectLst/>
                <a:ea typeface="Times New Roman" panose="02020603050405020304" pitchFamily="18" charset="0"/>
              </a:rPr>
              <a:t> </a:t>
            </a:r>
            <a:r>
              <a:rPr lang="en-US" sz="1700" dirty="0" err="1">
                <a:effectLst/>
                <a:ea typeface="Times New Roman" panose="02020603050405020304" pitchFamily="18" charset="0"/>
              </a:rPr>
              <a:t>thời</a:t>
            </a:r>
            <a:r>
              <a:rPr lang="en-US" sz="1700" dirty="0">
                <a:effectLst/>
                <a:ea typeface="Times New Roman" panose="02020603050405020304" pitchFamily="18" charset="0"/>
              </a:rPr>
              <a:t> </a:t>
            </a:r>
            <a:r>
              <a:rPr lang="en-US" sz="1700" dirty="0" err="1">
                <a:effectLst/>
                <a:ea typeface="Times New Roman" panose="02020603050405020304" pitchFamily="18" charset="0"/>
              </a:rPr>
              <a:t>các</a:t>
            </a:r>
            <a:r>
              <a:rPr lang="en-US" sz="1700" dirty="0">
                <a:effectLst/>
                <a:ea typeface="Times New Roman" panose="02020603050405020304" pitchFamily="18" charset="0"/>
              </a:rPr>
              <a:t> </a:t>
            </a:r>
            <a:r>
              <a:rPr lang="en-US" sz="1700" dirty="0" err="1">
                <a:effectLst/>
                <a:ea typeface="Times New Roman" panose="02020603050405020304" pitchFamily="18" charset="0"/>
              </a:rPr>
              <a:t>sự</a:t>
            </a:r>
            <a:r>
              <a:rPr lang="en-US" sz="1700" dirty="0">
                <a:effectLst/>
                <a:ea typeface="Times New Roman" panose="02020603050405020304" pitchFamily="18" charset="0"/>
              </a:rPr>
              <a:t> </a:t>
            </a:r>
            <a:r>
              <a:rPr lang="en-US" sz="1700" dirty="0" err="1">
                <a:effectLst/>
                <a:ea typeface="Times New Roman" panose="02020603050405020304" pitchFamily="18" charset="0"/>
              </a:rPr>
              <a:t>cố</a:t>
            </a:r>
            <a:r>
              <a:rPr lang="en-US" sz="1700" dirty="0">
                <a:effectLst/>
                <a:ea typeface="Times New Roman" panose="02020603050405020304" pitchFamily="18" charset="0"/>
              </a:rPr>
              <a:t> </a:t>
            </a:r>
            <a:r>
              <a:rPr lang="en-US" sz="1700" dirty="0" err="1">
                <a:effectLst/>
                <a:ea typeface="Times New Roman" panose="02020603050405020304" pitchFamily="18" charset="0"/>
              </a:rPr>
              <a:t>té</a:t>
            </a:r>
            <a:r>
              <a:rPr lang="en-US" sz="1700" dirty="0">
                <a:effectLst/>
                <a:ea typeface="Times New Roman" panose="02020603050405020304" pitchFamily="18" charset="0"/>
              </a:rPr>
              <a:t> </a:t>
            </a:r>
            <a:r>
              <a:rPr lang="en-US" sz="1700" dirty="0" err="1">
                <a:effectLst/>
                <a:ea typeface="Times New Roman" panose="02020603050405020304" pitchFamily="18" charset="0"/>
              </a:rPr>
              <a:t>ngã</a:t>
            </a:r>
            <a:r>
              <a:rPr lang="en-US" sz="1700" dirty="0">
                <a:effectLst/>
                <a:ea typeface="Times New Roman" panose="02020603050405020304" pitchFamily="18" charset="0"/>
              </a:rPr>
              <a:t>, </a:t>
            </a:r>
            <a:r>
              <a:rPr lang="en-US" sz="1700" dirty="0" err="1">
                <a:effectLst/>
                <a:ea typeface="Times New Roman" panose="02020603050405020304" pitchFamily="18" charset="0"/>
              </a:rPr>
              <a:t>đặc</a:t>
            </a:r>
            <a:r>
              <a:rPr lang="en-US" sz="1700" dirty="0">
                <a:effectLst/>
                <a:ea typeface="Times New Roman" panose="02020603050405020304" pitchFamily="18" charset="0"/>
              </a:rPr>
              <a:t> </a:t>
            </a:r>
            <a:r>
              <a:rPr lang="en-US" sz="1700" dirty="0" err="1">
                <a:effectLst/>
                <a:ea typeface="Times New Roman" panose="02020603050405020304" pitchFamily="18" charset="0"/>
              </a:rPr>
              <a:t>biệt</a:t>
            </a:r>
            <a:r>
              <a:rPr lang="en-US" sz="1700" dirty="0">
                <a:effectLst/>
                <a:ea typeface="Times New Roman" panose="02020603050405020304" pitchFamily="18" charset="0"/>
              </a:rPr>
              <a:t> ở </a:t>
            </a:r>
            <a:r>
              <a:rPr lang="en-US" sz="1700" dirty="0" err="1">
                <a:effectLst/>
                <a:ea typeface="Times New Roman" panose="02020603050405020304" pitchFamily="18" charset="0"/>
              </a:rPr>
              <a:t>người</a:t>
            </a:r>
            <a:r>
              <a:rPr lang="en-US" sz="1700" dirty="0">
                <a:effectLst/>
                <a:ea typeface="Times New Roman" panose="02020603050405020304" pitchFamily="18" charset="0"/>
              </a:rPr>
              <a:t> </a:t>
            </a:r>
            <a:r>
              <a:rPr lang="en-US" sz="1700" dirty="0" err="1">
                <a:effectLst/>
                <a:ea typeface="Times New Roman" panose="02020603050405020304" pitchFamily="18" charset="0"/>
              </a:rPr>
              <a:t>cao</a:t>
            </a:r>
            <a:r>
              <a:rPr lang="en-US" sz="1700" dirty="0">
                <a:effectLst/>
                <a:ea typeface="Times New Roman" panose="02020603050405020304" pitchFamily="18" charset="0"/>
              </a:rPr>
              <a:t> </a:t>
            </a:r>
            <a:r>
              <a:rPr lang="en-US" sz="1700" dirty="0" err="1">
                <a:effectLst/>
                <a:ea typeface="Times New Roman" panose="02020603050405020304" pitchFamily="18" charset="0"/>
              </a:rPr>
              <a:t>tuổi</a:t>
            </a:r>
            <a:r>
              <a:rPr lang="en-US" sz="1700" dirty="0">
                <a:effectLst/>
                <a:ea typeface="Times New Roman" panose="02020603050405020304" pitchFamily="18" charset="0"/>
              </a:rPr>
              <a:t>. </a:t>
            </a:r>
            <a:r>
              <a:rPr lang="en-US" sz="1700" dirty="0" err="1">
                <a:effectLst/>
                <a:ea typeface="Times New Roman" panose="02020603050405020304" pitchFamily="18" charset="0"/>
              </a:rPr>
              <a:t>Với</a:t>
            </a:r>
            <a:r>
              <a:rPr lang="en-US" sz="1700" dirty="0">
                <a:effectLst/>
                <a:ea typeface="Times New Roman" panose="02020603050405020304" pitchFamily="18" charset="0"/>
              </a:rPr>
              <a:t> </a:t>
            </a:r>
            <a:r>
              <a:rPr lang="en-US" sz="1700" dirty="0" err="1">
                <a:effectLst/>
                <a:ea typeface="Times New Roman" panose="02020603050405020304" pitchFamily="18" charset="0"/>
              </a:rPr>
              <a:t>sự</a:t>
            </a:r>
            <a:r>
              <a:rPr lang="en-US" sz="1700" dirty="0">
                <a:effectLst/>
                <a:ea typeface="Times New Roman" panose="02020603050405020304" pitchFamily="18" charset="0"/>
              </a:rPr>
              <a:t> </a:t>
            </a:r>
            <a:r>
              <a:rPr lang="en-US" sz="1700" dirty="0" err="1">
                <a:effectLst/>
                <a:ea typeface="Times New Roman" panose="02020603050405020304" pitchFamily="18" charset="0"/>
              </a:rPr>
              <a:t>hỗ</a:t>
            </a:r>
            <a:r>
              <a:rPr lang="en-US" sz="1700" dirty="0">
                <a:effectLst/>
                <a:ea typeface="Times New Roman" panose="02020603050405020304" pitchFamily="18" charset="0"/>
              </a:rPr>
              <a:t> </a:t>
            </a:r>
            <a:r>
              <a:rPr lang="en-US" sz="1700" dirty="0" err="1">
                <a:effectLst/>
                <a:ea typeface="Times New Roman" panose="02020603050405020304" pitchFamily="18" charset="0"/>
              </a:rPr>
              <a:t>trợ</a:t>
            </a:r>
            <a:r>
              <a:rPr lang="en-US" sz="1700" dirty="0">
                <a:effectLst/>
                <a:ea typeface="Times New Roman" panose="02020603050405020304" pitchFamily="18" charset="0"/>
              </a:rPr>
              <a:t> </a:t>
            </a:r>
            <a:r>
              <a:rPr lang="en-US" sz="1700" dirty="0" err="1">
                <a:effectLst/>
                <a:ea typeface="Times New Roman" panose="02020603050405020304" pitchFamily="18" charset="0"/>
              </a:rPr>
              <a:t>của</a:t>
            </a:r>
            <a:r>
              <a:rPr lang="en-US" sz="1700" dirty="0">
                <a:effectLst/>
                <a:ea typeface="Times New Roman" panose="02020603050405020304" pitchFamily="18" charset="0"/>
              </a:rPr>
              <a:t> </a:t>
            </a:r>
            <a:r>
              <a:rPr lang="en-US" sz="1700" dirty="0" err="1">
                <a:effectLst/>
                <a:ea typeface="Times New Roman" panose="02020603050405020304" pitchFamily="18" charset="0"/>
              </a:rPr>
              <a:t>hệ</a:t>
            </a:r>
            <a:r>
              <a:rPr lang="en-US" sz="1700" dirty="0">
                <a:effectLst/>
                <a:ea typeface="Times New Roman" panose="02020603050405020304" pitchFamily="18" charset="0"/>
              </a:rPr>
              <a:t> </a:t>
            </a:r>
            <a:r>
              <a:rPr lang="en-US" sz="1700" dirty="0" err="1">
                <a:effectLst/>
                <a:ea typeface="Times New Roman" panose="02020603050405020304" pitchFamily="18" charset="0"/>
              </a:rPr>
              <a:t>thống</a:t>
            </a:r>
            <a:r>
              <a:rPr lang="en-US" sz="1700" dirty="0">
                <a:effectLst/>
                <a:ea typeface="Times New Roman" panose="02020603050405020304" pitchFamily="18" charset="0"/>
              </a:rPr>
              <a:t> </a:t>
            </a:r>
            <a:r>
              <a:rPr lang="en-US" sz="1700" dirty="0" err="1">
                <a:effectLst/>
                <a:ea typeface="Times New Roman" panose="02020603050405020304" pitchFamily="18" charset="0"/>
              </a:rPr>
              <a:t>phát</a:t>
            </a:r>
            <a:r>
              <a:rPr lang="en-US" sz="1700" dirty="0">
                <a:effectLst/>
                <a:ea typeface="Times New Roman" panose="02020603050405020304" pitchFamily="18" charset="0"/>
              </a:rPr>
              <a:t> </a:t>
            </a:r>
            <a:r>
              <a:rPr lang="en-US" sz="1700" dirty="0" err="1">
                <a:effectLst/>
                <a:ea typeface="Times New Roman" panose="02020603050405020304" pitchFamily="18" charset="0"/>
              </a:rPr>
              <a:t>hiện</a:t>
            </a:r>
            <a:r>
              <a:rPr lang="en-US" sz="1700" dirty="0">
                <a:effectLst/>
                <a:ea typeface="Times New Roman" panose="02020603050405020304" pitchFamily="18" charset="0"/>
              </a:rPr>
              <a:t> </a:t>
            </a:r>
            <a:r>
              <a:rPr lang="en-US" sz="1700" dirty="0" err="1">
                <a:effectLst/>
                <a:ea typeface="Times New Roman" panose="02020603050405020304" pitchFamily="18" charset="0"/>
              </a:rPr>
              <a:t>té</a:t>
            </a:r>
            <a:r>
              <a:rPr lang="en-US" sz="1700" dirty="0">
                <a:effectLst/>
                <a:ea typeface="Times New Roman" panose="02020603050405020304" pitchFamily="18" charset="0"/>
              </a:rPr>
              <a:t> </a:t>
            </a:r>
            <a:r>
              <a:rPr lang="en-US" sz="1700" dirty="0" err="1">
                <a:effectLst/>
                <a:ea typeface="Times New Roman" panose="02020603050405020304" pitchFamily="18" charset="0"/>
              </a:rPr>
              <a:t>ngã</a:t>
            </a:r>
            <a:r>
              <a:rPr lang="en-US" sz="1700" dirty="0">
                <a:effectLst/>
                <a:ea typeface="Times New Roman" panose="02020603050405020304" pitchFamily="18" charset="0"/>
              </a:rPr>
              <a:t> </a:t>
            </a:r>
            <a:r>
              <a:rPr lang="en-US" sz="1700" dirty="0" err="1">
                <a:effectLst/>
                <a:ea typeface="Times New Roman" panose="02020603050405020304" pitchFamily="18" charset="0"/>
              </a:rPr>
              <a:t>người</a:t>
            </a:r>
            <a:r>
              <a:rPr lang="en-US" sz="1700" dirty="0">
                <a:effectLst/>
                <a:ea typeface="Times New Roman" panose="02020603050405020304" pitchFamily="18" charset="0"/>
              </a:rPr>
              <a:t> </a:t>
            </a:r>
            <a:r>
              <a:rPr lang="en-US" sz="1700" dirty="0" err="1">
                <a:effectLst/>
                <a:ea typeface="Times New Roman" panose="02020603050405020304" pitchFamily="18" charset="0"/>
              </a:rPr>
              <a:t>cao</a:t>
            </a:r>
            <a:r>
              <a:rPr lang="en-US" sz="1700" dirty="0">
                <a:effectLst/>
                <a:ea typeface="Times New Roman" panose="02020603050405020304" pitchFamily="18" charset="0"/>
              </a:rPr>
              <a:t> </a:t>
            </a:r>
            <a:r>
              <a:rPr lang="en-US" sz="1700" dirty="0" err="1">
                <a:effectLst/>
                <a:ea typeface="Times New Roman" panose="02020603050405020304" pitchFamily="18" charset="0"/>
              </a:rPr>
              <a:t>tuổi</a:t>
            </a:r>
            <a:r>
              <a:rPr lang="en-US" sz="1700" dirty="0">
                <a:effectLst/>
                <a:ea typeface="Times New Roman" panose="02020603050405020304" pitchFamily="18" charset="0"/>
              </a:rPr>
              <a:t> </a:t>
            </a:r>
            <a:r>
              <a:rPr lang="en-US" sz="1700" dirty="0" err="1">
                <a:effectLst/>
                <a:ea typeface="Times New Roman" panose="02020603050405020304" pitchFamily="18" charset="0"/>
              </a:rPr>
              <a:t>sẽ</a:t>
            </a:r>
            <a:r>
              <a:rPr lang="en-US" sz="1700" dirty="0">
                <a:effectLst/>
                <a:ea typeface="Times New Roman" panose="02020603050405020304" pitchFamily="18" charset="0"/>
              </a:rPr>
              <a:t> </a:t>
            </a:r>
            <a:r>
              <a:rPr lang="en-US" sz="1700" dirty="0" err="1">
                <a:effectLst/>
                <a:ea typeface="Times New Roman" panose="02020603050405020304" pitchFamily="18" charset="0"/>
              </a:rPr>
              <a:t>có</a:t>
            </a:r>
            <a:r>
              <a:rPr lang="en-US" sz="1700" dirty="0">
                <a:effectLst/>
                <a:ea typeface="Times New Roman" panose="02020603050405020304" pitchFamily="18" charset="0"/>
              </a:rPr>
              <a:t> </a:t>
            </a:r>
            <a:r>
              <a:rPr lang="en-US" sz="1700" dirty="0" err="1">
                <a:effectLst/>
                <a:ea typeface="Times New Roman" panose="02020603050405020304" pitchFamily="18" charset="0"/>
              </a:rPr>
              <a:t>thể</a:t>
            </a:r>
            <a:r>
              <a:rPr lang="en-US" sz="1700" dirty="0">
                <a:effectLst/>
                <a:ea typeface="Times New Roman" panose="02020603050405020304" pitchFamily="18" charset="0"/>
              </a:rPr>
              <a:t> </a:t>
            </a:r>
            <a:r>
              <a:rPr lang="en-US" sz="1700" dirty="0" err="1">
                <a:effectLst/>
                <a:ea typeface="Times New Roman" panose="02020603050405020304" pitchFamily="18" charset="0"/>
              </a:rPr>
              <a:t>nhận</a:t>
            </a:r>
            <a:r>
              <a:rPr lang="en-US" sz="1700" dirty="0">
                <a:effectLst/>
                <a:ea typeface="Times New Roman" panose="02020603050405020304" pitchFamily="18" charset="0"/>
              </a:rPr>
              <a:t> </a:t>
            </a:r>
            <a:r>
              <a:rPr lang="en-US" sz="1700" dirty="0" err="1">
                <a:effectLst/>
                <a:ea typeface="Times New Roman" panose="02020603050405020304" pitchFamily="18" charset="0"/>
              </a:rPr>
              <a:t>được</a:t>
            </a:r>
            <a:r>
              <a:rPr lang="en-US" sz="1700" dirty="0">
                <a:effectLst/>
                <a:ea typeface="Times New Roman" panose="02020603050405020304" pitchFamily="18" charset="0"/>
              </a:rPr>
              <a:t> </a:t>
            </a:r>
            <a:r>
              <a:rPr lang="en-US" sz="1700" dirty="0" err="1">
                <a:effectLst/>
                <a:ea typeface="Times New Roman" panose="02020603050405020304" pitchFamily="18" charset="0"/>
              </a:rPr>
              <a:t>sự</a:t>
            </a:r>
            <a:r>
              <a:rPr lang="en-US" sz="1700" dirty="0">
                <a:effectLst/>
                <a:ea typeface="Times New Roman" panose="02020603050405020304" pitchFamily="18" charset="0"/>
              </a:rPr>
              <a:t> </a:t>
            </a:r>
            <a:r>
              <a:rPr lang="en-US" sz="1700" dirty="0" err="1">
                <a:effectLst/>
                <a:ea typeface="Times New Roman" panose="02020603050405020304" pitchFamily="18" charset="0"/>
              </a:rPr>
              <a:t>trợ</a:t>
            </a:r>
            <a:r>
              <a:rPr lang="en-US" sz="1700" dirty="0">
                <a:effectLst/>
                <a:ea typeface="Times New Roman" panose="02020603050405020304" pitchFamily="18" charset="0"/>
              </a:rPr>
              <a:t> </a:t>
            </a:r>
            <a:r>
              <a:rPr lang="en-US" sz="1700" dirty="0" err="1">
                <a:effectLst/>
                <a:ea typeface="Times New Roman" panose="02020603050405020304" pitchFamily="18" charset="0"/>
              </a:rPr>
              <a:t>giúp</a:t>
            </a:r>
            <a:r>
              <a:rPr lang="en-US" sz="1700" dirty="0">
                <a:effectLst/>
                <a:ea typeface="Times New Roman" panose="02020603050405020304" pitchFamily="18" charset="0"/>
              </a:rPr>
              <a:t> </a:t>
            </a:r>
            <a:r>
              <a:rPr lang="en-US" sz="1700" dirty="0" err="1">
                <a:effectLst/>
                <a:ea typeface="Times New Roman" panose="02020603050405020304" pitchFamily="18" charset="0"/>
              </a:rPr>
              <a:t>nhanh</a:t>
            </a:r>
            <a:r>
              <a:rPr lang="en-US" sz="1700" dirty="0">
                <a:effectLst/>
                <a:ea typeface="Times New Roman" panose="02020603050405020304" pitchFamily="18" charset="0"/>
              </a:rPr>
              <a:t> </a:t>
            </a:r>
            <a:r>
              <a:rPr lang="en-US" sz="1700" dirty="0" err="1">
                <a:effectLst/>
                <a:ea typeface="Times New Roman" panose="02020603050405020304" pitchFamily="18" charset="0"/>
              </a:rPr>
              <a:t>chóng</a:t>
            </a:r>
            <a:r>
              <a:rPr lang="en-US" sz="1700" dirty="0">
                <a:effectLst/>
                <a:ea typeface="Times New Roman" panose="02020603050405020304" pitchFamily="18" charset="0"/>
              </a:rPr>
              <a:t> </a:t>
            </a:r>
            <a:r>
              <a:rPr lang="en-US" sz="1700" dirty="0" err="1">
                <a:effectLst/>
                <a:ea typeface="Times New Roman" panose="02020603050405020304" pitchFamily="18" charset="0"/>
              </a:rPr>
              <a:t>nhất</a:t>
            </a:r>
            <a:r>
              <a:rPr lang="en-US" sz="1700" dirty="0">
                <a:effectLst/>
                <a:ea typeface="Times New Roman" panose="02020603050405020304" pitchFamily="18" charset="0"/>
              </a:rPr>
              <a:t> </a:t>
            </a:r>
            <a:r>
              <a:rPr lang="en-US" sz="1700" dirty="0" err="1">
                <a:effectLst/>
                <a:ea typeface="Times New Roman" panose="02020603050405020304" pitchFamily="18" charset="0"/>
              </a:rPr>
              <a:t>nếu</a:t>
            </a:r>
            <a:r>
              <a:rPr lang="en-US" sz="1700" dirty="0">
                <a:effectLst/>
                <a:ea typeface="Times New Roman" panose="02020603050405020304" pitchFamily="18" charset="0"/>
              </a:rPr>
              <a:t> </a:t>
            </a:r>
            <a:r>
              <a:rPr lang="en-US" sz="1700" dirty="0" err="1">
                <a:effectLst/>
                <a:ea typeface="Times New Roman" panose="02020603050405020304" pitchFamily="18" charset="0"/>
              </a:rPr>
              <a:t>có</a:t>
            </a:r>
            <a:r>
              <a:rPr lang="en-US" sz="1700" dirty="0">
                <a:effectLst/>
                <a:ea typeface="Times New Roman" panose="02020603050405020304" pitchFamily="18" charset="0"/>
              </a:rPr>
              <a:t> </a:t>
            </a:r>
            <a:r>
              <a:rPr lang="en-US" sz="1700" dirty="0" err="1">
                <a:effectLst/>
                <a:ea typeface="Times New Roman" panose="02020603050405020304" pitchFamily="18" charset="0"/>
              </a:rPr>
              <a:t>sự</a:t>
            </a:r>
            <a:r>
              <a:rPr lang="en-US" sz="1700" dirty="0">
                <a:effectLst/>
                <a:ea typeface="Times New Roman" panose="02020603050405020304" pitchFamily="18" charset="0"/>
              </a:rPr>
              <a:t> </a:t>
            </a:r>
            <a:r>
              <a:rPr lang="en-US" sz="1700" dirty="0" err="1">
                <a:effectLst/>
                <a:ea typeface="Times New Roman" panose="02020603050405020304" pitchFamily="18" charset="0"/>
              </a:rPr>
              <a:t>cố</a:t>
            </a:r>
            <a:r>
              <a:rPr lang="en-US" sz="1700" dirty="0">
                <a:effectLst/>
                <a:ea typeface="Times New Roman" panose="02020603050405020304" pitchFamily="18" charset="0"/>
              </a:rPr>
              <a:t> </a:t>
            </a:r>
            <a:r>
              <a:rPr lang="en-US" sz="1700" dirty="0" err="1">
                <a:effectLst/>
                <a:ea typeface="Times New Roman" panose="02020603050405020304" pitchFamily="18" charset="0"/>
              </a:rPr>
              <a:t>xảy</a:t>
            </a:r>
            <a:r>
              <a:rPr lang="en-US" sz="1700" dirty="0">
                <a:effectLst/>
                <a:ea typeface="Times New Roman" panose="02020603050405020304" pitchFamily="18" charset="0"/>
              </a:rPr>
              <a:t> </a:t>
            </a:r>
            <a:r>
              <a:rPr lang="en-US" sz="1700" dirty="0" err="1">
                <a:effectLst/>
                <a:ea typeface="Times New Roman" panose="02020603050405020304" pitchFamily="18" charset="0"/>
              </a:rPr>
              <a:t>ra.</a:t>
            </a:r>
            <a:r>
              <a:rPr lang="en-US" sz="1700" dirty="0">
                <a:effectLst/>
                <a:ea typeface="Times New Roman" panose="02020603050405020304" pitchFamily="18" charset="0"/>
              </a:rPr>
              <a:t> </a:t>
            </a:r>
            <a:r>
              <a:rPr lang="en-US" sz="1700" dirty="0" err="1">
                <a:effectLst/>
                <a:ea typeface="Times New Roman" panose="02020603050405020304" pitchFamily="18" charset="0"/>
              </a:rPr>
              <a:t>Ngoài</a:t>
            </a:r>
            <a:r>
              <a:rPr lang="en-US" sz="1700" dirty="0">
                <a:effectLst/>
                <a:ea typeface="Times New Roman" panose="02020603050405020304" pitchFamily="18" charset="0"/>
              </a:rPr>
              <a:t> </a:t>
            </a:r>
            <a:r>
              <a:rPr lang="en-US" sz="1700" dirty="0" err="1">
                <a:effectLst/>
                <a:ea typeface="Times New Roman" panose="02020603050405020304" pitchFamily="18" charset="0"/>
              </a:rPr>
              <a:t>ra</a:t>
            </a:r>
            <a:r>
              <a:rPr lang="en-US" sz="1700" dirty="0">
                <a:effectLst/>
                <a:ea typeface="Times New Roman" panose="02020603050405020304" pitchFamily="18" charset="0"/>
              </a:rPr>
              <a:t> </a:t>
            </a:r>
            <a:r>
              <a:rPr lang="en-US" sz="1700" dirty="0" err="1">
                <a:effectLst/>
                <a:ea typeface="Times New Roman" panose="02020603050405020304" pitchFamily="18" charset="0"/>
              </a:rPr>
              <a:t>hệ</a:t>
            </a:r>
            <a:r>
              <a:rPr lang="en-US" sz="1700" dirty="0">
                <a:effectLst/>
                <a:ea typeface="Times New Roman" panose="02020603050405020304" pitchFamily="18" charset="0"/>
              </a:rPr>
              <a:t> </a:t>
            </a:r>
            <a:r>
              <a:rPr lang="en-US" sz="1700" dirty="0" err="1">
                <a:effectLst/>
                <a:ea typeface="Times New Roman" panose="02020603050405020304" pitchFamily="18" charset="0"/>
              </a:rPr>
              <a:t>thống</a:t>
            </a:r>
            <a:r>
              <a:rPr lang="en-US" sz="1700" dirty="0">
                <a:effectLst/>
                <a:ea typeface="Times New Roman" panose="02020603050405020304" pitchFamily="18" charset="0"/>
              </a:rPr>
              <a:t> </a:t>
            </a:r>
            <a:r>
              <a:rPr lang="en-US" sz="1700" dirty="0" err="1">
                <a:effectLst/>
                <a:ea typeface="Times New Roman" panose="02020603050405020304" pitchFamily="18" charset="0"/>
              </a:rPr>
              <a:t>còn</a:t>
            </a:r>
            <a:r>
              <a:rPr lang="en-US" sz="1700" dirty="0">
                <a:effectLst/>
                <a:ea typeface="Times New Roman" panose="02020603050405020304" pitchFamily="18" charset="0"/>
              </a:rPr>
              <a:t> </a:t>
            </a:r>
            <a:r>
              <a:rPr lang="en-US" sz="1700" dirty="0" err="1">
                <a:effectLst/>
                <a:ea typeface="Times New Roman" panose="02020603050405020304" pitchFamily="18" charset="0"/>
              </a:rPr>
              <a:t>giúp</a:t>
            </a:r>
            <a:r>
              <a:rPr lang="en-US" sz="1700" dirty="0">
                <a:effectLst/>
                <a:ea typeface="Times New Roman" panose="02020603050405020304" pitchFamily="18" charset="0"/>
              </a:rPr>
              <a:t> </a:t>
            </a:r>
            <a:r>
              <a:rPr lang="en-US" sz="1700" dirty="0" err="1">
                <a:effectLst/>
                <a:ea typeface="Times New Roman" panose="02020603050405020304" pitchFamily="18" charset="0"/>
              </a:rPr>
              <a:t>giảm</a:t>
            </a:r>
            <a:r>
              <a:rPr lang="en-US" sz="1700" dirty="0">
                <a:effectLst/>
                <a:ea typeface="Times New Roman" panose="02020603050405020304" pitchFamily="18" charset="0"/>
              </a:rPr>
              <a:t> </a:t>
            </a:r>
            <a:r>
              <a:rPr lang="en-US" sz="1700" dirty="0" err="1">
                <a:effectLst/>
                <a:ea typeface="Times New Roman" panose="02020603050405020304" pitchFamily="18" charset="0"/>
              </a:rPr>
              <a:t>bớt</a:t>
            </a:r>
            <a:r>
              <a:rPr lang="en-US" sz="1700" dirty="0">
                <a:effectLst/>
                <a:ea typeface="Times New Roman" panose="02020603050405020304" pitchFamily="18" charset="0"/>
              </a:rPr>
              <a:t> </a:t>
            </a:r>
            <a:r>
              <a:rPr lang="en-US" sz="1700" dirty="0" err="1">
                <a:effectLst/>
                <a:ea typeface="Times New Roman" panose="02020603050405020304" pitchFamily="18" charset="0"/>
              </a:rPr>
              <a:t>sự</a:t>
            </a:r>
            <a:r>
              <a:rPr lang="en-US" sz="1700" dirty="0">
                <a:effectLst/>
                <a:ea typeface="Times New Roman" panose="02020603050405020304" pitchFamily="18" charset="0"/>
              </a:rPr>
              <a:t> </a:t>
            </a:r>
            <a:r>
              <a:rPr lang="en-US" sz="1700" dirty="0" err="1">
                <a:effectLst/>
                <a:ea typeface="Times New Roman" panose="02020603050405020304" pitchFamily="18" charset="0"/>
              </a:rPr>
              <a:t>phụ</a:t>
            </a:r>
            <a:r>
              <a:rPr lang="en-US" sz="1700" dirty="0">
                <a:effectLst/>
                <a:ea typeface="Times New Roman" panose="02020603050405020304" pitchFamily="18" charset="0"/>
              </a:rPr>
              <a:t> </a:t>
            </a:r>
            <a:r>
              <a:rPr lang="en-US" sz="1700" dirty="0" err="1">
                <a:effectLst/>
                <a:ea typeface="Times New Roman" panose="02020603050405020304" pitchFamily="18" charset="0"/>
              </a:rPr>
              <a:t>thuộc</a:t>
            </a:r>
            <a:r>
              <a:rPr lang="en-US" sz="1700" dirty="0">
                <a:effectLst/>
                <a:ea typeface="Times New Roman" panose="02020603050405020304" pitchFamily="18" charset="0"/>
              </a:rPr>
              <a:t> </a:t>
            </a:r>
            <a:r>
              <a:rPr lang="en-US" sz="1700" dirty="0" err="1">
                <a:effectLst/>
                <a:ea typeface="Times New Roman" panose="02020603050405020304" pitchFamily="18" charset="0"/>
              </a:rPr>
              <a:t>vào</a:t>
            </a:r>
            <a:r>
              <a:rPr lang="en-US" sz="1700" dirty="0">
                <a:effectLst/>
                <a:ea typeface="Times New Roman" panose="02020603050405020304" pitchFamily="18" charset="0"/>
              </a:rPr>
              <a:t> </a:t>
            </a:r>
            <a:r>
              <a:rPr lang="en-US" sz="1700" dirty="0" err="1">
                <a:effectLst/>
                <a:ea typeface="Times New Roman" panose="02020603050405020304" pitchFamily="18" charset="0"/>
              </a:rPr>
              <a:t>việc</a:t>
            </a:r>
            <a:r>
              <a:rPr lang="en-US" sz="1700" dirty="0">
                <a:effectLst/>
                <a:ea typeface="Times New Roman" panose="02020603050405020304" pitchFamily="18" charset="0"/>
              </a:rPr>
              <a:t> </a:t>
            </a:r>
            <a:r>
              <a:rPr lang="en-US" sz="1700" dirty="0" err="1">
                <a:effectLst/>
                <a:ea typeface="Times New Roman" panose="02020603050405020304" pitchFamily="18" charset="0"/>
              </a:rPr>
              <a:t>giám</a:t>
            </a:r>
            <a:r>
              <a:rPr lang="en-US" sz="1700" dirty="0">
                <a:effectLst/>
                <a:ea typeface="Times New Roman" panose="02020603050405020304" pitchFamily="18" charset="0"/>
              </a:rPr>
              <a:t> </a:t>
            </a:r>
            <a:r>
              <a:rPr lang="en-US" sz="1700" dirty="0" err="1">
                <a:effectLst/>
                <a:ea typeface="Times New Roman" panose="02020603050405020304" pitchFamily="18" charset="0"/>
              </a:rPr>
              <a:t>sát</a:t>
            </a:r>
            <a:r>
              <a:rPr lang="en-US" sz="1700" dirty="0">
                <a:effectLst/>
                <a:ea typeface="Times New Roman" panose="02020603050405020304" pitchFamily="18" charset="0"/>
              </a:rPr>
              <a:t> </a:t>
            </a:r>
            <a:r>
              <a:rPr lang="en-US" sz="1700" dirty="0" err="1">
                <a:effectLst/>
                <a:ea typeface="Times New Roman" panose="02020603050405020304" pitchFamily="18" charset="0"/>
              </a:rPr>
              <a:t>thủ</a:t>
            </a:r>
            <a:r>
              <a:rPr lang="en-US" sz="1700" dirty="0">
                <a:effectLst/>
                <a:ea typeface="Times New Roman" panose="02020603050405020304" pitchFamily="18" charset="0"/>
              </a:rPr>
              <a:t> </a:t>
            </a:r>
            <a:r>
              <a:rPr lang="en-US" sz="1700" dirty="0" err="1">
                <a:effectLst/>
                <a:ea typeface="Times New Roman" panose="02020603050405020304" pitchFamily="18" charset="0"/>
              </a:rPr>
              <a:t>công</a:t>
            </a:r>
            <a:r>
              <a:rPr lang="en-US" sz="1700" dirty="0">
                <a:effectLst/>
                <a:ea typeface="Times New Roman" panose="02020603050405020304" pitchFamily="18" charset="0"/>
              </a:rPr>
              <a:t>, </a:t>
            </a:r>
            <a:r>
              <a:rPr lang="en-US" sz="1700" dirty="0" err="1">
                <a:effectLst/>
                <a:ea typeface="Times New Roman" panose="02020603050405020304" pitchFamily="18" charset="0"/>
              </a:rPr>
              <a:t>từ</a:t>
            </a:r>
            <a:r>
              <a:rPr lang="en-US" sz="1700" dirty="0">
                <a:effectLst/>
                <a:ea typeface="Times New Roman" panose="02020603050405020304" pitchFamily="18" charset="0"/>
              </a:rPr>
              <a:t> </a:t>
            </a:r>
            <a:r>
              <a:rPr lang="en-US" sz="1700" dirty="0" err="1">
                <a:effectLst/>
                <a:ea typeface="Times New Roman" panose="02020603050405020304" pitchFamily="18" charset="0"/>
              </a:rPr>
              <a:t>đó</a:t>
            </a:r>
            <a:r>
              <a:rPr lang="en-US" sz="1700" dirty="0">
                <a:effectLst/>
                <a:ea typeface="Times New Roman" panose="02020603050405020304" pitchFamily="18" charset="0"/>
              </a:rPr>
              <a:t> </a:t>
            </a:r>
            <a:r>
              <a:rPr lang="en-US" sz="1700" dirty="0" err="1">
                <a:effectLst/>
                <a:ea typeface="Times New Roman" panose="02020603050405020304" pitchFamily="18" charset="0"/>
              </a:rPr>
              <a:t>giúp</a:t>
            </a:r>
            <a:r>
              <a:rPr lang="en-US" sz="1700" dirty="0">
                <a:effectLst/>
                <a:ea typeface="Times New Roman" panose="02020603050405020304" pitchFamily="18" charset="0"/>
              </a:rPr>
              <a:t> </a:t>
            </a:r>
            <a:r>
              <a:rPr lang="en-US" sz="1700" dirty="0" err="1">
                <a:effectLst/>
                <a:ea typeface="Times New Roman" panose="02020603050405020304" pitchFamily="18" charset="0"/>
              </a:rPr>
              <a:t>tiết</a:t>
            </a:r>
            <a:r>
              <a:rPr lang="en-US" sz="1700" dirty="0">
                <a:effectLst/>
                <a:ea typeface="Times New Roman" panose="02020603050405020304" pitchFamily="18" charset="0"/>
              </a:rPr>
              <a:t> </a:t>
            </a:r>
            <a:r>
              <a:rPr lang="en-US" sz="1700" dirty="0" err="1">
                <a:effectLst/>
                <a:ea typeface="Times New Roman" panose="02020603050405020304" pitchFamily="18" charset="0"/>
              </a:rPr>
              <a:t>kiệm</a:t>
            </a:r>
            <a:r>
              <a:rPr lang="en-US" sz="1700" dirty="0">
                <a:effectLst/>
                <a:ea typeface="Times New Roman" panose="02020603050405020304" pitchFamily="18" charset="0"/>
              </a:rPr>
              <a:t> chi </a:t>
            </a:r>
            <a:r>
              <a:rPr lang="en-US" sz="1700" dirty="0" err="1">
                <a:effectLst/>
                <a:ea typeface="Times New Roman" panose="02020603050405020304" pitchFamily="18" charset="0"/>
              </a:rPr>
              <a:t>phí</a:t>
            </a:r>
            <a:r>
              <a:rPr lang="en-US" sz="1700" dirty="0">
                <a:effectLst/>
                <a:ea typeface="Times New Roman" panose="02020603050405020304" pitchFamily="18" charset="0"/>
              </a:rPr>
              <a:t> </a:t>
            </a:r>
            <a:r>
              <a:rPr lang="en-US" sz="1700" dirty="0" err="1">
                <a:effectLst/>
                <a:ea typeface="Times New Roman" panose="02020603050405020304" pitchFamily="18" charset="0"/>
              </a:rPr>
              <a:t>và</a:t>
            </a:r>
            <a:r>
              <a:rPr lang="en-US" sz="1700" dirty="0">
                <a:effectLst/>
                <a:ea typeface="Times New Roman" panose="02020603050405020304" pitchFamily="18" charset="0"/>
              </a:rPr>
              <a:t> </a:t>
            </a:r>
            <a:r>
              <a:rPr lang="en-US" sz="1700" dirty="0" err="1">
                <a:effectLst/>
                <a:ea typeface="Times New Roman" panose="02020603050405020304" pitchFamily="18" charset="0"/>
              </a:rPr>
              <a:t>nhân</a:t>
            </a:r>
            <a:r>
              <a:rPr lang="en-US" sz="1700" dirty="0">
                <a:effectLst/>
                <a:ea typeface="Times New Roman" panose="02020603050405020304" pitchFamily="18" charset="0"/>
              </a:rPr>
              <a:t> </a:t>
            </a:r>
            <a:r>
              <a:rPr lang="en-US" sz="1700" dirty="0" err="1">
                <a:effectLst/>
                <a:ea typeface="Times New Roman" panose="02020603050405020304" pitchFamily="18" charset="0"/>
              </a:rPr>
              <a:t>lực</a:t>
            </a:r>
            <a:r>
              <a:rPr lang="en-US" sz="1700" dirty="0">
                <a:effectLst/>
                <a:ea typeface="Times New Roman" panose="02020603050405020304" pitchFamily="18" charset="0"/>
              </a:rPr>
              <a:t>, </a:t>
            </a:r>
            <a:r>
              <a:rPr lang="en-US" sz="1700" dirty="0" err="1">
                <a:effectLst/>
                <a:ea typeface="Times New Roman" panose="02020603050405020304" pitchFamily="18" charset="0"/>
              </a:rPr>
              <a:t>đồng</a:t>
            </a:r>
            <a:r>
              <a:rPr lang="en-US" sz="1700" dirty="0">
                <a:effectLst/>
                <a:ea typeface="Times New Roman" panose="02020603050405020304" pitchFamily="18" charset="0"/>
              </a:rPr>
              <a:t> </a:t>
            </a:r>
            <a:r>
              <a:rPr lang="en-US" sz="1700" dirty="0" err="1">
                <a:effectLst/>
                <a:ea typeface="Times New Roman" panose="02020603050405020304" pitchFamily="18" charset="0"/>
              </a:rPr>
              <a:t>thời</a:t>
            </a:r>
            <a:r>
              <a:rPr lang="en-US" sz="1700" dirty="0">
                <a:effectLst/>
                <a:ea typeface="Times New Roman" panose="02020603050405020304" pitchFamily="18" charset="0"/>
              </a:rPr>
              <a:t> </a:t>
            </a:r>
            <a:r>
              <a:rPr lang="en-US" sz="1700" dirty="0" err="1">
                <a:effectLst/>
                <a:ea typeface="Times New Roman" panose="02020603050405020304" pitchFamily="18" charset="0"/>
              </a:rPr>
              <a:t>sẽ</a:t>
            </a:r>
            <a:r>
              <a:rPr lang="en-US" sz="1700" dirty="0">
                <a:effectLst/>
                <a:ea typeface="Times New Roman" panose="02020603050405020304" pitchFamily="18" charset="0"/>
              </a:rPr>
              <a:t> </a:t>
            </a:r>
            <a:r>
              <a:rPr lang="en-US" sz="1700" dirty="0" err="1">
                <a:effectLst/>
                <a:ea typeface="Times New Roman" panose="02020603050405020304" pitchFamily="18" charset="0"/>
              </a:rPr>
              <a:t>giúp</a:t>
            </a:r>
            <a:r>
              <a:rPr lang="en-US" sz="1700" dirty="0">
                <a:effectLst/>
                <a:ea typeface="Times New Roman" panose="02020603050405020304" pitchFamily="18" charset="0"/>
              </a:rPr>
              <a:t> </a:t>
            </a:r>
            <a:r>
              <a:rPr lang="en-US" sz="1700" dirty="0" err="1">
                <a:effectLst/>
                <a:ea typeface="Times New Roman" panose="02020603050405020304" pitchFamily="18" charset="0"/>
              </a:rPr>
              <a:t>cho</a:t>
            </a:r>
            <a:r>
              <a:rPr lang="en-US" sz="1700" dirty="0">
                <a:effectLst/>
                <a:ea typeface="Times New Roman" panose="02020603050405020304" pitchFamily="18" charset="0"/>
              </a:rPr>
              <a:t> </a:t>
            </a:r>
            <a:r>
              <a:rPr lang="en-US" sz="1700" dirty="0" err="1">
                <a:effectLst/>
                <a:ea typeface="Times New Roman" panose="02020603050405020304" pitchFamily="18" charset="0"/>
              </a:rPr>
              <a:t>người</a:t>
            </a:r>
            <a:r>
              <a:rPr lang="en-US" sz="1700" dirty="0">
                <a:effectLst/>
                <a:ea typeface="Times New Roman" panose="02020603050405020304" pitchFamily="18" charset="0"/>
              </a:rPr>
              <a:t> </a:t>
            </a:r>
            <a:r>
              <a:rPr lang="en-US" sz="1700" dirty="0" err="1">
                <a:effectLst/>
                <a:ea typeface="Times New Roman" panose="02020603050405020304" pitchFamily="18" charset="0"/>
              </a:rPr>
              <a:t>thân</a:t>
            </a:r>
            <a:r>
              <a:rPr lang="en-US" sz="1700" dirty="0">
                <a:effectLst/>
                <a:ea typeface="Times New Roman" panose="02020603050405020304" pitchFamily="18" charset="0"/>
              </a:rPr>
              <a:t> </a:t>
            </a:r>
            <a:r>
              <a:rPr lang="en-US" sz="1700" dirty="0" err="1">
                <a:effectLst/>
                <a:ea typeface="Times New Roman" panose="02020603050405020304" pitchFamily="18" charset="0"/>
              </a:rPr>
              <a:t>và</a:t>
            </a:r>
            <a:r>
              <a:rPr lang="en-US" sz="1700" dirty="0">
                <a:effectLst/>
                <a:ea typeface="Times New Roman" panose="02020603050405020304" pitchFamily="18" charset="0"/>
              </a:rPr>
              <a:t> </a:t>
            </a:r>
            <a:r>
              <a:rPr lang="en-US" sz="1700" dirty="0" err="1">
                <a:effectLst/>
                <a:ea typeface="Times New Roman" panose="02020603050405020304" pitchFamily="18" charset="0"/>
              </a:rPr>
              <a:t>gia</a:t>
            </a:r>
            <a:r>
              <a:rPr lang="en-US" sz="1700" dirty="0">
                <a:effectLst/>
                <a:ea typeface="Times New Roman" panose="02020603050405020304" pitchFamily="18" charset="0"/>
              </a:rPr>
              <a:t> </a:t>
            </a:r>
            <a:r>
              <a:rPr lang="en-US" sz="1700" dirty="0" err="1">
                <a:effectLst/>
                <a:ea typeface="Times New Roman" panose="02020603050405020304" pitchFamily="18" charset="0"/>
              </a:rPr>
              <a:t>đình</a:t>
            </a:r>
            <a:r>
              <a:rPr lang="en-US" sz="1700" dirty="0">
                <a:effectLst/>
                <a:ea typeface="Times New Roman" panose="02020603050405020304" pitchFamily="18" charset="0"/>
              </a:rPr>
              <a:t> </a:t>
            </a:r>
            <a:r>
              <a:rPr lang="en-US" sz="1700" dirty="0" err="1">
                <a:effectLst/>
                <a:ea typeface="Times New Roman" panose="02020603050405020304" pitchFamily="18" charset="0"/>
              </a:rPr>
              <a:t>biết</a:t>
            </a:r>
            <a:r>
              <a:rPr lang="en-US" sz="1700" dirty="0">
                <a:effectLst/>
                <a:ea typeface="Times New Roman" panose="02020603050405020304" pitchFamily="18" charset="0"/>
              </a:rPr>
              <a:t> an </a:t>
            </a:r>
            <a:r>
              <a:rPr lang="en-US" sz="1700" dirty="0" err="1">
                <a:effectLst/>
                <a:ea typeface="Times New Roman" panose="02020603050405020304" pitchFamily="18" charset="0"/>
              </a:rPr>
              <a:t>tâm</a:t>
            </a:r>
            <a:r>
              <a:rPr lang="en-US" sz="1700" dirty="0">
                <a:effectLst/>
                <a:ea typeface="Times New Roman" panose="02020603050405020304" pitchFamily="18" charset="0"/>
              </a:rPr>
              <a:t> </a:t>
            </a:r>
            <a:r>
              <a:rPr lang="en-US" sz="1700" dirty="0" err="1">
                <a:effectLst/>
                <a:ea typeface="Times New Roman" panose="02020603050405020304" pitchFamily="18" charset="0"/>
              </a:rPr>
              <a:t>hơn</a:t>
            </a:r>
            <a:r>
              <a:rPr lang="en-US" sz="1700" dirty="0">
                <a:effectLst/>
                <a:ea typeface="Times New Roman" panose="02020603050405020304" pitchFamily="18" charset="0"/>
              </a:rPr>
              <a:t> </a:t>
            </a:r>
            <a:r>
              <a:rPr lang="en-US" sz="1700" dirty="0" err="1">
                <a:effectLst/>
                <a:ea typeface="Times New Roman" panose="02020603050405020304" pitchFamily="18" charset="0"/>
              </a:rPr>
              <a:t>khi</a:t>
            </a:r>
            <a:r>
              <a:rPr lang="en-US" sz="1700" dirty="0">
                <a:effectLst/>
                <a:ea typeface="Times New Roman" panose="02020603050405020304" pitchFamily="18" charset="0"/>
              </a:rPr>
              <a:t> </a:t>
            </a:r>
            <a:r>
              <a:rPr lang="en-US" sz="1700" dirty="0" err="1">
                <a:effectLst/>
                <a:ea typeface="Times New Roman" panose="02020603050405020304" pitchFamily="18" charset="0"/>
              </a:rPr>
              <a:t>biết</a:t>
            </a:r>
            <a:r>
              <a:rPr lang="en-US" sz="1700" dirty="0">
                <a:effectLst/>
                <a:ea typeface="Times New Roman" panose="02020603050405020304" pitchFamily="18" charset="0"/>
              </a:rPr>
              <a:t> </a:t>
            </a:r>
            <a:r>
              <a:rPr lang="en-US" sz="1700" dirty="0" err="1">
                <a:effectLst/>
                <a:ea typeface="Times New Roman" panose="02020603050405020304" pitchFamily="18" charset="0"/>
              </a:rPr>
              <a:t>rằng</a:t>
            </a:r>
            <a:r>
              <a:rPr lang="en-US" sz="1700" dirty="0">
                <a:effectLst/>
                <a:ea typeface="Times New Roman" panose="02020603050405020304" pitchFamily="18" charset="0"/>
              </a:rPr>
              <a:t> </a:t>
            </a:r>
            <a:r>
              <a:rPr lang="en-US" sz="1700" dirty="0" err="1">
                <a:effectLst/>
                <a:ea typeface="Times New Roman" panose="02020603050405020304" pitchFamily="18" charset="0"/>
              </a:rPr>
              <a:t>người</a:t>
            </a:r>
            <a:r>
              <a:rPr lang="en-US" sz="1700" dirty="0">
                <a:effectLst/>
                <a:ea typeface="Times New Roman" panose="02020603050405020304" pitchFamily="18" charset="0"/>
              </a:rPr>
              <a:t> </a:t>
            </a:r>
            <a:r>
              <a:rPr lang="en-US" sz="1700" dirty="0" err="1">
                <a:effectLst/>
                <a:ea typeface="Times New Roman" panose="02020603050405020304" pitchFamily="18" charset="0"/>
              </a:rPr>
              <a:t>cao</a:t>
            </a:r>
            <a:r>
              <a:rPr lang="en-US" sz="1700" dirty="0">
                <a:effectLst/>
                <a:ea typeface="Times New Roman" panose="02020603050405020304" pitchFamily="18" charset="0"/>
              </a:rPr>
              <a:t> </a:t>
            </a:r>
            <a:r>
              <a:rPr lang="en-US" sz="1700" dirty="0" err="1">
                <a:effectLst/>
                <a:ea typeface="Times New Roman" panose="02020603050405020304" pitchFamily="18" charset="0"/>
              </a:rPr>
              <a:t>tuổi</a:t>
            </a:r>
            <a:r>
              <a:rPr lang="en-US" sz="1700" dirty="0">
                <a:effectLst/>
                <a:ea typeface="Times New Roman" panose="02020603050405020304" pitchFamily="18" charset="0"/>
              </a:rPr>
              <a:t> </a:t>
            </a:r>
            <a:r>
              <a:rPr lang="en-US" sz="1700" dirty="0" err="1">
                <a:effectLst/>
                <a:ea typeface="Times New Roman" panose="02020603050405020304" pitchFamily="18" charset="0"/>
              </a:rPr>
              <a:t>được</a:t>
            </a:r>
            <a:r>
              <a:rPr lang="en-US" sz="1700" dirty="0">
                <a:effectLst/>
                <a:ea typeface="Times New Roman" panose="02020603050405020304" pitchFamily="18" charset="0"/>
              </a:rPr>
              <a:t> </a:t>
            </a:r>
            <a:r>
              <a:rPr lang="en-US" sz="1700" dirty="0" err="1">
                <a:effectLst/>
                <a:ea typeface="Times New Roman" panose="02020603050405020304" pitchFamily="18" charset="0"/>
              </a:rPr>
              <a:t>giám</a:t>
            </a:r>
            <a:r>
              <a:rPr lang="en-US" sz="1700" dirty="0">
                <a:effectLst/>
                <a:ea typeface="Times New Roman" panose="02020603050405020304" pitchFamily="18" charset="0"/>
              </a:rPr>
              <a:t> </a:t>
            </a:r>
            <a:r>
              <a:rPr lang="en-US" sz="1700" dirty="0" err="1">
                <a:effectLst/>
                <a:ea typeface="Times New Roman" panose="02020603050405020304" pitchFamily="18" charset="0"/>
              </a:rPr>
              <a:t>sát</a:t>
            </a:r>
            <a:r>
              <a:rPr lang="en-US" sz="1700" dirty="0">
                <a:effectLst/>
                <a:ea typeface="Times New Roman" panose="02020603050405020304" pitchFamily="18" charset="0"/>
              </a:rPr>
              <a:t> </a:t>
            </a:r>
            <a:r>
              <a:rPr lang="en-US" sz="1700" dirty="0" err="1">
                <a:effectLst/>
                <a:ea typeface="Times New Roman" panose="02020603050405020304" pitchFamily="18" charset="0"/>
              </a:rPr>
              <a:t>và</a:t>
            </a:r>
            <a:r>
              <a:rPr lang="en-US" sz="1700" dirty="0">
                <a:effectLst/>
                <a:ea typeface="Times New Roman" panose="02020603050405020304" pitchFamily="18" charset="0"/>
              </a:rPr>
              <a:t> </a:t>
            </a:r>
            <a:r>
              <a:rPr lang="en-US" sz="1700" dirty="0" err="1">
                <a:effectLst/>
                <a:ea typeface="Times New Roman" panose="02020603050405020304" pitchFamily="18" charset="0"/>
              </a:rPr>
              <a:t>hỗ</a:t>
            </a:r>
            <a:r>
              <a:rPr lang="en-US" sz="1700" dirty="0">
                <a:effectLst/>
                <a:ea typeface="Times New Roman" panose="02020603050405020304" pitchFamily="18" charset="0"/>
              </a:rPr>
              <a:t> </a:t>
            </a:r>
            <a:r>
              <a:rPr lang="en-US" sz="1700" dirty="0" err="1">
                <a:effectLst/>
                <a:ea typeface="Times New Roman" panose="02020603050405020304" pitchFamily="18" charset="0"/>
              </a:rPr>
              <a:t>trợ</a:t>
            </a:r>
            <a:r>
              <a:rPr lang="en-US" sz="1700" dirty="0">
                <a:effectLst/>
                <a:ea typeface="Times New Roman" panose="02020603050405020304" pitchFamily="18" charset="0"/>
              </a:rPr>
              <a:t> </a:t>
            </a:r>
            <a:r>
              <a:rPr lang="en-US" sz="1700" dirty="0" err="1">
                <a:effectLst/>
                <a:ea typeface="Times New Roman" panose="02020603050405020304" pitchFamily="18" charset="0"/>
              </a:rPr>
              <a:t>liên</a:t>
            </a:r>
            <a:r>
              <a:rPr lang="en-US" sz="1700" dirty="0">
                <a:effectLst/>
                <a:ea typeface="Times New Roman" panose="02020603050405020304" pitchFamily="18" charset="0"/>
              </a:rPr>
              <a:t> </a:t>
            </a:r>
            <a:r>
              <a:rPr lang="vi-VN" sz="1700" dirty="0">
                <a:effectLst/>
                <a:ea typeface="Times New Roman" panose="02020603050405020304" pitchFamily="18" charset="0"/>
              </a:rPr>
              <a:t>tục.</a:t>
            </a:r>
            <a:endParaRPr lang="en-US" sz="1700" dirty="0"/>
          </a:p>
        </p:txBody>
      </p:sp>
      <p:sp>
        <p:nvSpPr>
          <p:cNvPr id="6" name="AutoShape 2" descr="!!err image loading.">
            <a:extLst>
              <a:ext uri="{FF2B5EF4-FFF2-40B4-BE49-F238E27FC236}">
                <a16:creationId xmlns:a16="http://schemas.microsoft.com/office/drawing/2014/main" id="{A887C54B-2C5A-D674-C24A-B2EA4B041B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Placeholder 9">
            <a:extLst>
              <a:ext uri="{FF2B5EF4-FFF2-40B4-BE49-F238E27FC236}">
                <a16:creationId xmlns:a16="http://schemas.microsoft.com/office/drawing/2014/main" id="{55C989BC-5325-86A5-0481-CF418E4B89EC}"/>
              </a:ext>
            </a:extLst>
          </p:cNvPr>
          <p:cNvPicPr>
            <a:picLocks noGrp="1" noChangeAspect="1"/>
          </p:cNvPicPr>
          <p:nvPr>
            <p:ph type="pic" sz="quarter" idx="13"/>
          </p:nvPr>
        </p:nvPicPr>
        <p:blipFill>
          <a:blip r:embed="rId3"/>
          <a:srcRect l="17674" r="176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8862BD15-3DE4-5BC9-43C4-C519C9A19E33}"/>
              </a:ext>
            </a:extLst>
          </p:cNvPr>
          <p:cNvSpPr txBox="1">
            <a:spLocks/>
          </p:cNvSpPr>
          <p:nvPr/>
        </p:nvSpPr>
        <p:spPr>
          <a:xfrm>
            <a:off x="582356" y="975360"/>
            <a:ext cx="6419088" cy="2185416"/>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800" kern="1200">
                <a:solidFill>
                  <a:schemeClr val="accent3"/>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accent3"/>
                </a:solidFill>
                <a:latin typeface="+mn-lt"/>
                <a:ea typeface="+mn-ea"/>
                <a:cs typeface="+mn-cs"/>
              </a:defRPr>
            </a:lvl2pPr>
            <a:lvl3pPr marL="914400" indent="0" algn="ctr" defTabSz="914400" rtl="0" eaLnBrk="1" latinLnBrk="0" hangingPunct="1">
              <a:lnSpc>
                <a:spcPct val="90000"/>
              </a:lnSpc>
              <a:spcBef>
                <a:spcPts val="500"/>
              </a:spcBef>
              <a:buClr>
                <a:schemeClr val="accent2"/>
              </a:buClr>
              <a:buFont typeface="Arial" panose="020B0604020202020204" pitchFamily="34" charset="0"/>
              <a:buNone/>
              <a:defRPr sz="1800" kern="1200">
                <a:solidFill>
                  <a:schemeClr val="accent3"/>
                </a:solidFill>
                <a:latin typeface="+mn-lt"/>
                <a:ea typeface="+mn-ea"/>
                <a:cs typeface="+mn-cs"/>
              </a:defRPr>
            </a:lvl3pPr>
            <a:lvl4pPr marL="1371600" indent="0" algn="ctr" defTabSz="914400" rtl="0" eaLnBrk="1" latinLnBrk="0" hangingPunct="1">
              <a:lnSpc>
                <a:spcPct val="90000"/>
              </a:lnSpc>
              <a:spcBef>
                <a:spcPts val="500"/>
              </a:spcBef>
              <a:buClr>
                <a:schemeClr val="accent2"/>
              </a:buClr>
              <a:buFont typeface="Arial" panose="020B0604020202020204" pitchFamily="34" charset="0"/>
              <a:buNone/>
              <a:defRPr sz="1600" kern="1200">
                <a:solidFill>
                  <a:schemeClr val="accent3"/>
                </a:solidFill>
                <a:latin typeface="+mn-lt"/>
                <a:ea typeface="+mn-ea"/>
                <a:cs typeface="+mn-cs"/>
              </a:defRPr>
            </a:lvl4pPr>
            <a:lvl5pPr marL="1828800" indent="0" algn="ctr" defTabSz="914400" rtl="0" eaLnBrk="1" latinLnBrk="0" hangingPunct="1">
              <a:lnSpc>
                <a:spcPct val="90000"/>
              </a:lnSpc>
              <a:spcBef>
                <a:spcPts val="500"/>
              </a:spcBef>
              <a:buClr>
                <a:schemeClr val="accent2"/>
              </a:buClr>
              <a:buFont typeface="Arial" panose="020B0604020202020204" pitchFamily="34" charset="0"/>
              <a:buNone/>
              <a:defRPr sz="1600" kern="1200">
                <a:solidFill>
                  <a:schemeClr val="accent3"/>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US" sz="1700" dirty="0" err="1">
                <a:ea typeface="Times New Roman" panose="02020603050405020304" pitchFamily="18" charset="0"/>
              </a:rPr>
              <a:t>Té</a:t>
            </a:r>
            <a:r>
              <a:rPr lang="en-US" sz="1700" dirty="0">
                <a:ea typeface="Times New Roman" panose="02020603050405020304" pitchFamily="18" charset="0"/>
              </a:rPr>
              <a:t> </a:t>
            </a:r>
            <a:r>
              <a:rPr lang="en-US" sz="1700" dirty="0" err="1">
                <a:ea typeface="Times New Roman" panose="02020603050405020304" pitchFamily="18" charset="0"/>
              </a:rPr>
              <a:t>ngã</a:t>
            </a:r>
            <a:r>
              <a:rPr lang="en-US" sz="1700" dirty="0">
                <a:ea typeface="Times New Roman" panose="02020603050405020304" pitchFamily="18" charset="0"/>
              </a:rPr>
              <a:t> </a:t>
            </a:r>
            <a:r>
              <a:rPr lang="en-US" sz="1700" dirty="0" err="1">
                <a:ea typeface="Times New Roman" panose="02020603050405020304" pitchFamily="18" charset="0"/>
              </a:rPr>
              <a:t>là</a:t>
            </a:r>
            <a:r>
              <a:rPr lang="en-US" sz="1700" dirty="0">
                <a:ea typeface="Times New Roman" panose="02020603050405020304" pitchFamily="18" charset="0"/>
              </a:rPr>
              <a:t> </a:t>
            </a:r>
            <a:r>
              <a:rPr lang="en-US" sz="1700" dirty="0" err="1">
                <a:ea typeface="Times New Roman" panose="02020603050405020304" pitchFamily="18" charset="0"/>
              </a:rPr>
              <a:t>một</a:t>
            </a:r>
            <a:r>
              <a:rPr lang="en-US" sz="1700" dirty="0">
                <a:ea typeface="Times New Roman" panose="02020603050405020304" pitchFamily="18" charset="0"/>
              </a:rPr>
              <a:t> </a:t>
            </a:r>
            <a:r>
              <a:rPr lang="en-US" sz="1700" dirty="0" err="1">
                <a:ea typeface="Times New Roman" panose="02020603050405020304" pitchFamily="18" charset="0"/>
              </a:rPr>
              <a:t>vấn</a:t>
            </a:r>
            <a:r>
              <a:rPr lang="en-US" sz="1700" dirty="0">
                <a:ea typeface="Times New Roman" panose="02020603050405020304" pitchFamily="18" charset="0"/>
              </a:rPr>
              <a:t> </a:t>
            </a:r>
            <a:r>
              <a:rPr lang="en-US" sz="1700" dirty="0" err="1">
                <a:ea typeface="Times New Roman" panose="02020603050405020304" pitchFamily="18" charset="0"/>
              </a:rPr>
              <a:t>đề</a:t>
            </a:r>
            <a:r>
              <a:rPr lang="en-US" sz="1700" dirty="0">
                <a:ea typeface="Times New Roman" panose="02020603050405020304" pitchFamily="18" charset="0"/>
              </a:rPr>
              <a:t> </a:t>
            </a:r>
            <a:r>
              <a:rPr lang="en-US" sz="1700" dirty="0" err="1">
                <a:ea typeface="Times New Roman" panose="02020603050405020304" pitchFamily="18" charset="0"/>
              </a:rPr>
              <a:t>nghiêm</a:t>
            </a:r>
            <a:r>
              <a:rPr lang="en-US" sz="1700" dirty="0">
                <a:ea typeface="Times New Roman" panose="02020603050405020304" pitchFamily="18" charset="0"/>
              </a:rPr>
              <a:t> </a:t>
            </a:r>
            <a:r>
              <a:rPr lang="en-US" sz="1700" dirty="0" err="1">
                <a:ea typeface="Times New Roman" panose="02020603050405020304" pitchFamily="18" charset="0"/>
              </a:rPr>
              <a:t>trọng</a:t>
            </a:r>
            <a:r>
              <a:rPr lang="en-US" sz="1700" dirty="0">
                <a:ea typeface="Times New Roman" panose="02020603050405020304" pitchFamily="18" charset="0"/>
              </a:rPr>
              <a:t> </a:t>
            </a:r>
            <a:r>
              <a:rPr lang="en-US" sz="1700" dirty="0" err="1">
                <a:ea typeface="Times New Roman" panose="02020603050405020304" pitchFamily="18" charset="0"/>
              </a:rPr>
              <a:t>đối</a:t>
            </a:r>
            <a:r>
              <a:rPr lang="en-US" sz="1700" dirty="0">
                <a:ea typeface="Times New Roman" panose="02020603050405020304" pitchFamily="18" charset="0"/>
              </a:rPr>
              <a:t> </a:t>
            </a:r>
            <a:r>
              <a:rPr lang="en-US" sz="1700" dirty="0" err="1">
                <a:ea typeface="Times New Roman" panose="02020603050405020304" pitchFamily="18" charset="0"/>
              </a:rPr>
              <a:t>với</a:t>
            </a:r>
            <a:r>
              <a:rPr lang="en-US" sz="1700" dirty="0">
                <a:ea typeface="Times New Roman" panose="02020603050405020304" pitchFamily="18" charset="0"/>
              </a:rPr>
              <a:t> </a:t>
            </a:r>
            <a:r>
              <a:rPr lang="en-US" sz="1700" dirty="0" err="1">
                <a:ea typeface="Times New Roman" panose="02020603050405020304" pitchFamily="18" charset="0"/>
              </a:rPr>
              <a:t>người</a:t>
            </a:r>
            <a:r>
              <a:rPr lang="en-US" sz="1700" dirty="0">
                <a:ea typeface="Times New Roman" panose="02020603050405020304" pitchFamily="18" charset="0"/>
              </a:rPr>
              <a:t> </a:t>
            </a:r>
            <a:r>
              <a:rPr lang="en-US" sz="1700" dirty="0" err="1">
                <a:ea typeface="Times New Roman" panose="02020603050405020304" pitchFamily="18" charset="0"/>
              </a:rPr>
              <a:t>cao</a:t>
            </a:r>
            <a:r>
              <a:rPr lang="en-US" sz="1700" dirty="0">
                <a:ea typeface="Times New Roman" panose="02020603050405020304" pitchFamily="18" charset="0"/>
              </a:rPr>
              <a:t> </a:t>
            </a:r>
            <a:r>
              <a:rPr lang="en-US" sz="1700" dirty="0" err="1">
                <a:ea typeface="Times New Roman" panose="02020603050405020304" pitchFamily="18" charset="0"/>
              </a:rPr>
              <a:t>tuổi</a:t>
            </a:r>
            <a:r>
              <a:rPr lang="en-US" sz="1700" dirty="0">
                <a:ea typeface="Times New Roman" panose="02020603050405020304" pitchFamily="18" charset="0"/>
              </a:rPr>
              <a:t>, </a:t>
            </a:r>
            <a:r>
              <a:rPr lang="en-US" sz="1700" dirty="0" err="1">
                <a:ea typeface="Times New Roman" panose="02020603050405020304" pitchFamily="18" charset="0"/>
              </a:rPr>
              <a:t>dẫn</a:t>
            </a:r>
            <a:r>
              <a:rPr lang="en-US" sz="1700" dirty="0">
                <a:ea typeface="Times New Roman" panose="02020603050405020304" pitchFamily="18" charset="0"/>
              </a:rPr>
              <a:t> </a:t>
            </a:r>
            <a:r>
              <a:rPr lang="en-US" sz="1700" dirty="0" err="1">
                <a:ea typeface="Times New Roman" panose="02020603050405020304" pitchFamily="18" charset="0"/>
              </a:rPr>
              <a:t>đến</a:t>
            </a:r>
            <a:r>
              <a:rPr lang="en-US" sz="1700" dirty="0">
                <a:ea typeface="Times New Roman" panose="02020603050405020304" pitchFamily="18" charset="0"/>
              </a:rPr>
              <a:t> </a:t>
            </a:r>
            <a:r>
              <a:rPr lang="en-US" sz="1700" dirty="0" err="1">
                <a:ea typeface="Times New Roman" panose="02020603050405020304" pitchFamily="18" charset="0"/>
              </a:rPr>
              <a:t>nhiều</a:t>
            </a:r>
            <a:r>
              <a:rPr lang="en-US" sz="1700" dirty="0">
                <a:ea typeface="Times New Roman" panose="02020603050405020304" pitchFamily="18" charset="0"/>
              </a:rPr>
              <a:t> </a:t>
            </a:r>
            <a:r>
              <a:rPr lang="en-US" sz="1700" dirty="0" err="1">
                <a:ea typeface="Times New Roman" panose="02020603050405020304" pitchFamily="18" charset="0"/>
              </a:rPr>
              <a:t>hậu</a:t>
            </a:r>
            <a:r>
              <a:rPr lang="en-US" sz="1700" dirty="0">
                <a:ea typeface="Times New Roman" panose="02020603050405020304" pitchFamily="18" charset="0"/>
              </a:rPr>
              <a:t> </a:t>
            </a:r>
            <a:r>
              <a:rPr lang="en-US" sz="1700" dirty="0" err="1">
                <a:ea typeface="Times New Roman" panose="02020603050405020304" pitchFamily="18" charset="0"/>
              </a:rPr>
              <a:t>quả</a:t>
            </a:r>
            <a:r>
              <a:rPr lang="en-US" sz="1700" dirty="0">
                <a:ea typeface="Times New Roman" panose="02020603050405020304" pitchFamily="18" charset="0"/>
              </a:rPr>
              <a:t> </a:t>
            </a:r>
            <a:r>
              <a:rPr lang="en-US" sz="1700" dirty="0" err="1">
                <a:ea typeface="Times New Roman" panose="02020603050405020304" pitchFamily="18" charset="0"/>
              </a:rPr>
              <a:t>nghiêm</a:t>
            </a:r>
            <a:r>
              <a:rPr lang="en-US" sz="1700" dirty="0">
                <a:ea typeface="Times New Roman" panose="02020603050405020304" pitchFamily="18" charset="0"/>
              </a:rPr>
              <a:t> </a:t>
            </a:r>
            <a:r>
              <a:rPr lang="en-US" sz="1700" dirty="0" err="1">
                <a:ea typeface="Times New Roman" panose="02020603050405020304" pitchFamily="18" charset="0"/>
              </a:rPr>
              <a:t>trọng</a:t>
            </a:r>
            <a:r>
              <a:rPr lang="en-US" sz="1700" dirty="0">
                <a:ea typeface="Times New Roman" panose="02020603050405020304" pitchFamily="18" charset="0"/>
              </a:rPr>
              <a:t> </a:t>
            </a:r>
            <a:r>
              <a:rPr lang="en-US" sz="1700" dirty="0" err="1">
                <a:ea typeface="Times New Roman" panose="02020603050405020304" pitchFamily="18" charset="0"/>
              </a:rPr>
              <a:t>như</a:t>
            </a:r>
            <a:r>
              <a:rPr lang="en-US" sz="1700" dirty="0">
                <a:ea typeface="Times New Roman" panose="02020603050405020304" pitchFamily="18" charset="0"/>
              </a:rPr>
              <a:t> </a:t>
            </a:r>
            <a:r>
              <a:rPr lang="en-US" sz="1700" dirty="0" err="1">
                <a:ea typeface="Times New Roman" panose="02020603050405020304" pitchFamily="18" charset="0"/>
              </a:rPr>
              <a:t>gãy</a:t>
            </a:r>
            <a:r>
              <a:rPr lang="en-US" sz="1700" dirty="0">
                <a:ea typeface="Times New Roman" panose="02020603050405020304" pitchFamily="18" charset="0"/>
              </a:rPr>
              <a:t> </a:t>
            </a:r>
            <a:r>
              <a:rPr lang="en-US" sz="1700" dirty="0" err="1">
                <a:ea typeface="Times New Roman" panose="02020603050405020304" pitchFamily="18" charset="0"/>
              </a:rPr>
              <a:t>xương</a:t>
            </a:r>
            <a:r>
              <a:rPr lang="en-US" sz="1700" dirty="0">
                <a:ea typeface="Times New Roman" panose="02020603050405020304" pitchFamily="18" charset="0"/>
              </a:rPr>
              <a:t>, </a:t>
            </a:r>
            <a:r>
              <a:rPr lang="en-US" sz="1700" dirty="0" err="1">
                <a:ea typeface="Times New Roman" panose="02020603050405020304" pitchFamily="18" charset="0"/>
              </a:rPr>
              <a:t>chấn</a:t>
            </a:r>
            <a:r>
              <a:rPr lang="en-US" sz="1700" dirty="0">
                <a:ea typeface="Times New Roman" panose="02020603050405020304" pitchFamily="18" charset="0"/>
              </a:rPr>
              <a:t> </a:t>
            </a:r>
            <a:r>
              <a:rPr lang="en-US" sz="1700" dirty="0" err="1">
                <a:ea typeface="Times New Roman" panose="02020603050405020304" pitchFamily="18" charset="0"/>
              </a:rPr>
              <a:t>thương</a:t>
            </a:r>
            <a:r>
              <a:rPr lang="en-US" sz="1700" dirty="0">
                <a:ea typeface="Times New Roman" panose="02020603050405020304" pitchFamily="18" charset="0"/>
              </a:rPr>
              <a:t> </a:t>
            </a:r>
            <a:r>
              <a:rPr lang="en-US" sz="1700" dirty="0" err="1">
                <a:ea typeface="Times New Roman" panose="02020603050405020304" pitchFamily="18" charset="0"/>
              </a:rPr>
              <a:t>đầu</a:t>
            </a:r>
            <a:r>
              <a:rPr lang="en-US" sz="1700" dirty="0">
                <a:ea typeface="Times New Roman" panose="02020603050405020304" pitchFamily="18" charset="0"/>
              </a:rPr>
              <a:t>, </a:t>
            </a:r>
            <a:r>
              <a:rPr lang="en-US" sz="1700" dirty="0" err="1">
                <a:ea typeface="Times New Roman" panose="02020603050405020304" pitchFamily="18" charset="0"/>
              </a:rPr>
              <a:t>và</a:t>
            </a:r>
            <a:r>
              <a:rPr lang="en-US" sz="1700" dirty="0">
                <a:ea typeface="Times New Roman" panose="02020603050405020304" pitchFamily="18" charset="0"/>
              </a:rPr>
              <a:t> </a:t>
            </a:r>
            <a:r>
              <a:rPr lang="en-US" sz="1700" dirty="0" err="1">
                <a:ea typeface="Times New Roman" panose="02020603050405020304" pitchFamily="18" charset="0"/>
              </a:rPr>
              <a:t>thậm</a:t>
            </a:r>
            <a:r>
              <a:rPr lang="en-US" sz="1700" dirty="0">
                <a:ea typeface="Times New Roman" panose="02020603050405020304" pitchFamily="18" charset="0"/>
              </a:rPr>
              <a:t> </a:t>
            </a:r>
            <a:r>
              <a:rPr lang="en-US" sz="1700" dirty="0" err="1">
                <a:ea typeface="Times New Roman" panose="02020603050405020304" pitchFamily="18" charset="0"/>
              </a:rPr>
              <a:t>chí</a:t>
            </a:r>
            <a:r>
              <a:rPr lang="en-US" sz="1700" dirty="0">
                <a:ea typeface="Times New Roman" panose="02020603050405020304" pitchFamily="18" charset="0"/>
              </a:rPr>
              <a:t> </a:t>
            </a:r>
            <a:r>
              <a:rPr lang="en-US" sz="1700" dirty="0" err="1">
                <a:ea typeface="Times New Roman" panose="02020603050405020304" pitchFamily="18" charset="0"/>
              </a:rPr>
              <a:t>tử</a:t>
            </a:r>
            <a:r>
              <a:rPr lang="en-US" sz="1700" dirty="0">
                <a:ea typeface="Times New Roman" panose="02020603050405020304" pitchFamily="18" charset="0"/>
              </a:rPr>
              <a:t> </a:t>
            </a:r>
            <a:r>
              <a:rPr lang="en-US" sz="1700" dirty="0" err="1">
                <a:ea typeface="Times New Roman" panose="02020603050405020304" pitchFamily="18" charset="0"/>
              </a:rPr>
              <a:t>vong</a:t>
            </a:r>
            <a:r>
              <a:rPr lang="en-US" sz="1700" dirty="0">
                <a:ea typeface="Times New Roman" panose="02020603050405020304" pitchFamily="18" charset="0"/>
              </a:rPr>
              <a:t>. </a:t>
            </a:r>
            <a:r>
              <a:rPr lang="en-US" sz="1700" dirty="0" err="1">
                <a:ea typeface="Times New Roman" panose="02020603050405020304" pitchFamily="18" charset="0"/>
              </a:rPr>
              <a:t>Việc</a:t>
            </a:r>
            <a:r>
              <a:rPr lang="en-US" sz="1700" dirty="0">
                <a:ea typeface="Times New Roman" panose="02020603050405020304" pitchFamily="18" charset="0"/>
              </a:rPr>
              <a:t> </a:t>
            </a:r>
            <a:r>
              <a:rPr lang="en-US" sz="1700" dirty="0" err="1">
                <a:ea typeface="Times New Roman" panose="02020603050405020304" pitchFamily="18" charset="0"/>
              </a:rPr>
              <a:t>phát</a:t>
            </a:r>
            <a:r>
              <a:rPr lang="en-US" sz="1700" dirty="0">
                <a:ea typeface="Times New Roman" panose="02020603050405020304" pitchFamily="18" charset="0"/>
              </a:rPr>
              <a:t> </a:t>
            </a:r>
            <a:r>
              <a:rPr lang="en-US" sz="1700" dirty="0" err="1">
                <a:ea typeface="Times New Roman" panose="02020603050405020304" pitchFamily="18" charset="0"/>
              </a:rPr>
              <a:t>triển</a:t>
            </a:r>
            <a:r>
              <a:rPr lang="en-US" sz="1700" dirty="0">
                <a:ea typeface="Times New Roman" panose="02020603050405020304" pitchFamily="18" charset="0"/>
              </a:rPr>
              <a:t> </a:t>
            </a:r>
            <a:r>
              <a:rPr lang="en-US" sz="1700" dirty="0" err="1">
                <a:ea typeface="Times New Roman" panose="02020603050405020304" pitchFamily="18" charset="0"/>
              </a:rPr>
              <a:t>một</a:t>
            </a:r>
            <a:r>
              <a:rPr lang="en-US" sz="1700" dirty="0">
                <a:ea typeface="Times New Roman" panose="02020603050405020304" pitchFamily="18" charset="0"/>
              </a:rPr>
              <a:t> </a:t>
            </a:r>
            <a:r>
              <a:rPr lang="en-US" sz="1700" dirty="0" err="1">
                <a:ea typeface="Times New Roman" panose="02020603050405020304" pitchFamily="18" charset="0"/>
              </a:rPr>
              <a:t>hệ</a:t>
            </a:r>
            <a:r>
              <a:rPr lang="en-US" sz="1700" dirty="0">
                <a:ea typeface="Times New Roman" panose="02020603050405020304" pitchFamily="18" charset="0"/>
              </a:rPr>
              <a:t> </a:t>
            </a:r>
            <a:r>
              <a:rPr lang="en-US" sz="1700" dirty="0" err="1">
                <a:ea typeface="Times New Roman" panose="02020603050405020304" pitchFamily="18" charset="0"/>
              </a:rPr>
              <a:t>thống</a:t>
            </a:r>
            <a:r>
              <a:rPr lang="en-US" sz="1700" dirty="0">
                <a:ea typeface="Times New Roman" panose="02020603050405020304" pitchFamily="18" charset="0"/>
              </a:rPr>
              <a:t> </a:t>
            </a:r>
            <a:r>
              <a:rPr lang="en-US" sz="1700" dirty="0" err="1">
                <a:ea typeface="Times New Roman" panose="02020603050405020304" pitchFamily="18" charset="0"/>
              </a:rPr>
              <a:t>nhận</a:t>
            </a:r>
            <a:r>
              <a:rPr lang="en-US" sz="1700" dirty="0">
                <a:ea typeface="Times New Roman" panose="02020603050405020304" pitchFamily="18" charset="0"/>
              </a:rPr>
              <a:t> </a:t>
            </a:r>
            <a:r>
              <a:rPr lang="en-US" sz="1700" dirty="0" err="1">
                <a:ea typeface="Times New Roman" panose="02020603050405020304" pitchFamily="18" charset="0"/>
              </a:rPr>
              <a:t>diện</a:t>
            </a:r>
            <a:r>
              <a:rPr lang="en-US" sz="1700" dirty="0">
                <a:ea typeface="Times New Roman" panose="02020603050405020304" pitchFamily="18" charset="0"/>
              </a:rPr>
              <a:t> </a:t>
            </a:r>
            <a:r>
              <a:rPr lang="en-US" sz="1700" dirty="0" err="1">
                <a:ea typeface="Times New Roman" panose="02020603050405020304" pitchFamily="18" charset="0"/>
              </a:rPr>
              <a:t>té</a:t>
            </a:r>
            <a:r>
              <a:rPr lang="en-US" sz="1700" dirty="0">
                <a:ea typeface="Times New Roman" panose="02020603050405020304" pitchFamily="18" charset="0"/>
              </a:rPr>
              <a:t> </a:t>
            </a:r>
            <a:r>
              <a:rPr lang="en-US" sz="1700" dirty="0" err="1">
                <a:ea typeface="Times New Roman" panose="02020603050405020304" pitchFamily="18" charset="0"/>
              </a:rPr>
              <a:t>ngã</a:t>
            </a:r>
            <a:r>
              <a:rPr lang="en-US" sz="1700" dirty="0">
                <a:ea typeface="Times New Roman" panose="02020603050405020304" pitchFamily="18" charset="0"/>
              </a:rPr>
              <a:t> </a:t>
            </a:r>
            <a:r>
              <a:rPr lang="en-US" sz="1700" dirty="0" err="1">
                <a:ea typeface="Times New Roman" panose="02020603050405020304" pitchFamily="18" charset="0"/>
              </a:rPr>
              <a:t>có</a:t>
            </a:r>
            <a:r>
              <a:rPr lang="en-US" sz="1700" dirty="0">
                <a:ea typeface="Times New Roman" panose="02020603050405020304" pitchFamily="18" charset="0"/>
              </a:rPr>
              <a:t> </a:t>
            </a:r>
            <a:r>
              <a:rPr lang="en-US" sz="1700" dirty="0" err="1">
                <a:ea typeface="Times New Roman" panose="02020603050405020304" pitchFamily="18" charset="0"/>
              </a:rPr>
              <a:t>thể</a:t>
            </a:r>
            <a:r>
              <a:rPr lang="en-US" sz="1700" dirty="0">
                <a:ea typeface="Times New Roman" panose="02020603050405020304" pitchFamily="18" charset="0"/>
              </a:rPr>
              <a:t> </a:t>
            </a:r>
            <a:r>
              <a:rPr lang="en-US" sz="1700" dirty="0" err="1">
                <a:ea typeface="Times New Roman" panose="02020603050405020304" pitchFamily="18" charset="0"/>
              </a:rPr>
              <a:t>giúp</a:t>
            </a:r>
            <a:r>
              <a:rPr lang="en-US" sz="1700" dirty="0">
                <a:ea typeface="Times New Roman" panose="02020603050405020304" pitchFamily="18" charset="0"/>
              </a:rPr>
              <a:t> </a:t>
            </a:r>
            <a:r>
              <a:rPr lang="en-US" sz="1700" dirty="0" err="1">
                <a:ea typeface="Times New Roman" panose="02020603050405020304" pitchFamily="18" charset="0"/>
              </a:rPr>
              <a:t>giảm</a:t>
            </a:r>
            <a:r>
              <a:rPr lang="en-US" sz="1700" dirty="0">
                <a:ea typeface="Times New Roman" panose="02020603050405020304" pitchFamily="18" charset="0"/>
              </a:rPr>
              <a:t> </a:t>
            </a:r>
            <a:r>
              <a:rPr lang="en-US" sz="1700" dirty="0" err="1">
                <a:ea typeface="Times New Roman" panose="02020603050405020304" pitchFamily="18" charset="0"/>
              </a:rPr>
              <a:t>thiểu</a:t>
            </a:r>
            <a:r>
              <a:rPr lang="en-US" sz="1700" dirty="0">
                <a:ea typeface="Times New Roman" panose="02020603050405020304" pitchFamily="18" charset="0"/>
              </a:rPr>
              <a:t> </a:t>
            </a:r>
            <a:r>
              <a:rPr lang="en-US" sz="1700" dirty="0" err="1">
                <a:ea typeface="Times New Roman" panose="02020603050405020304" pitchFamily="18" charset="0"/>
              </a:rPr>
              <a:t>các</a:t>
            </a:r>
            <a:r>
              <a:rPr lang="en-US" sz="1700" dirty="0">
                <a:ea typeface="Times New Roman" panose="02020603050405020304" pitchFamily="18" charset="0"/>
              </a:rPr>
              <a:t> </a:t>
            </a:r>
            <a:r>
              <a:rPr lang="en-US" sz="1700" dirty="0" err="1">
                <a:ea typeface="Times New Roman" panose="02020603050405020304" pitchFamily="18" charset="0"/>
              </a:rPr>
              <a:t>nguy</a:t>
            </a:r>
            <a:r>
              <a:rPr lang="en-US" sz="1700" dirty="0">
                <a:ea typeface="Times New Roman" panose="02020603050405020304" pitchFamily="18" charset="0"/>
              </a:rPr>
              <a:t> </a:t>
            </a:r>
            <a:r>
              <a:rPr lang="en-US" sz="1700" dirty="0" err="1">
                <a:ea typeface="Times New Roman" panose="02020603050405020304" pitchFamily="18" charset="0"/>
              </a:rPr>
              <a:t>cơ</a:t>
            </a:r>
            <a:r>
              <a:rPr lang="en-US" sz="1700" dirty="0">
                <a:ea typeface="Times New Roman" panose="02020603050405020304" pitchFamily="18" charset="0"/>
              </a:rPr>
              <a:t> </a:t>
            </a:r>
            <a:r>
              <a:rPr lang="en-US" sz="1700" dirty="0" err="1">
                <a:ea typeface="Times New Roman" panose="02020603050405020304" pitchFamily="18" charset="0"/>
              </a:rPr>
              <a:t>này</a:t>
            </a:r>
            <a:r>
              <a:rPr lang="en-US" sz="1700" dirty="0">
                <a:ea typeface="Times New Roman" panose="02020603050405020304" pitchFamily="18" charset="0"/>
              </a:rPr>
              <a:t> </a:t>
            </a:r>
            <a:r>
              <a:rPr lang="en-US" sz="1700" dirty="0" err="1">
                <a:ea typeface="Times New Roman" panose="02020603050405020304" pitchFamily="18" charset="0"/>
              </a:rPr>
              <a:t>bằng</a:t>
            </a:r>
            <a:r>
              <a:rPr lang="en-US" sz="1700" dirty="0">
                <a:ea typeface="Times New Roman" panose="02020603050405020304" pitchFamily="18" charset="0"/>
              </a:rPr>
              <a:t> </a:t>
            </a:r>
            <a:r>
              <a:rPr lang="en-US" sz="1700" dirty="0" err="1">
                <a:ea typeface="Times New Roman" panose="02020603050405020304" pitchFamily="18" charset="0"/>
              </a:rPr>
              <a:t>cách</a:t>
            </a:r>
            <a:r>
              <a:rPr lang="en-US" sz="1700" dirty="0">
                <a:ea typeface="Times New Roman" panose="02020603050405020304" pitchFamily="18" charset="0"/>
              </a:rPr>
              <a:t> </a:t>
            </a:r>
            <a:r>
              <a:rPr lang="en-US" sz="1700" dirty="0" err="1">
                <a:ea typeface="Times New Roman" panose="02020603050405020304" pitchFamily="18" charset="0"/>
              </a:rPr>
              <a:t>cung</a:t>
            </a:r>
            <a:r>
              <a:rPr lang="en-US" sz="1700" dirty="0">
                <a:ea typeface="Times New Roman" panose="02020603050405020304" pitchFamily="18" charset="0"/>
              </a:rPr>
              <a:t> </a:t>
            </a:r>
            <a:r>
              <a:rPr lang="en-US" sz="1700" dirty="0" err="1">
                <a:ea typeface="Times New Roman" panose="02020603050405020304" pitchFamily="18" charset="0"/>
              </a:rPr>
              <a:t>cấp</a:t>
            </a:r>
            <a:r>
              <a:rPr lang="en-US" sz="1700" dirty="0">
                <a:ea typeface="Times New Roman" panose="02020603050405020304" pitchFamily="18" charset="0"/>
              </a:rPr>
              <a:t> </a:t>
            </a:r>
            <a:r>
              <a:rPr lang="en-US" sz="1700" dirty="0" err="1">
                <a:ea typeface="Times New Roman" panose="02020603050405020304" pitchFamily="18" charset="0"/>
              </a:rPr>
              <a:t>cảnh</a:t>
            </a:r>
            <a:r>
              <a:rPr lang="en-US" sz="1700" dirty="0">
                <a:ea typeface="Times New Roman" panose="02020603050405020304" pitchFamily="18" charset="0"/>
              </a:rPr>
              <a:t> </a:t>
            </a:r>
            <a:r>
              <a:rPr lang="en-US" sz="1700" dirty="0" err="1">
                <a:ea typeface="Times New Roman" panose="02020603050405020304" pitchFamily="18" charset="0"/>
              </a:rPr>
              <a:t>báo</a:t>
            </a:r>
            <a:r>
              <a:rPr lang="en-US" sz="1700" dirty="0">
                <a:ea typeface="Times New Roman" panose="02020603050405020304" pitchFamily="18" charset="0"/>
              </a:rPr>
              <a:t> </a:t>
            </a:r>
            <a:r>
              <a:rPr lang="en-US" sz="1700" dirty="0" err="1">
                <a:ea typeface="Times New Roman" panose="02020603050405020304" pitchFamily="18" charset="0"/>
              </a:rPr>
              <a:t>kịp</a:t>
            </a:r>
            <a:r>
              <a:rPr lang="en-US" sz="1700" dirty="0">
                <a:ea typeface="Times New Roman" panose="02020603050405020304" pitchFamily="18" charset="0"/>
              </a:rPr>
              <a:t> </a:t>
            </a:r>
            <a:r>
              <a:rPr lang="en-US" sz="1700" dirty="0" err="1">
                <a:ea typeface="Times New Roman" panose="02020603050405020304" pitchFamily="18" charset="0"/>
              </a:rPr>
              <a:t>thời</a:t>
            </a:r>
            <a:r>
              <a:rPr lang="en-US" sz="1700" dirty="0">
                <a:ea typeface="Times New Roman" panose="02020603050405020304" pitchFamily="18" charset="0"/>
              </a:rPr>
              <a:t> </a:t>
            </a:r>
            <a:r>
              <a:rPr lang="en-US" sz="1700" dirty="0" err="1">
                <a:ea typeface="Times New Roman" panose="02020603050405020304" pitchFamily="18" charset="0"/>
              </a:rPr>
              <a:t>và</a:t>
            </a:r>
            <a:r>
              <a:rPr lang="en-US" sz="1700" dirty="0">
                <a:ea typeface="Times New Roman" panose="02020603050405020304" pitchFamily="18" charset="0"/>
              </a:rPr>
              <a:t> </a:t>
            </a:r>
            <a:r>
              <a:rPr lang="en-US" sz="1700" dirty="0" err="1">
                <a:ea typeface="Times New Roman" panose="02020603050405020304" pitchFamily="18" charset="0"/>
              </a:rPr>
              <a:t>hỗ</a:t>
            </a:r>
            <a:r>
              <a:rPr lang="en-US" sz="1700" dirty="0">
                <a:ea typeface="Times New Roman" panose="02020603050405020304" pitchFamily="18" charset="0"/>
              </a:rPr>
              <a:t> </a:t>
            </a:r>
            <a:r>
              <a:rPr lang="en-US" sz="1700" dirty="0" err="1">
                <a:ea typeface="Times New Roman" panose="02020603050405020304" pitchFamily="18" charset="0"/>
              </a:rPr>
              <a:t>trợ</a:t>
            </a:r>
            <a:r>
              <a:rPr lang="en-US" sz="1700" dirty="0">
                <a:ea typeface="Times New Roman" panose="02020603050405020304" pitchFamily="18" charset="0"/>
              </a:rPr>
              <a:t> </a:t>
            </a:r>
            <a:r>
              <a:rPr lang="en-US" sz="1700" dirty="0" err="1">
                <a:ea typeface="Times New Roman" panose="02020603050405020304" pitchFamily="18" charset="0"/>
              </a:rPr>
              <a:t>ngay</a:t>
            </a:r>
            <a:r>
              <a:rPr lang="en-US" sz="1700" dirty="0">
                <a:ea typeface="Times New Roman" panose="02020603050405020304" pitchFamily="18" charset="0"/>
              </a:rPr>
              <a:t> </a:t>
            </a:r>
            <a:r>
              <a:rPr lang="en-US" sz="1700" dirty="0" err="1">
                <a:ea typeface="Times New Roman" panose="02020603050405020304" pitchFamily="18" charset="0"/>
              </a:rPr>
              <a:t>lập</a:t>
            </a:r>
            <a:r>
              <a:rPr lang="en-US" sz="1700" dirty="0">
                <a:ea typeface="Times New Roman" panose="02020603050405020304" pitchFamily="18" charset="0"/>
              </a:rPr>
              <a:t> </a:t>
            </a:r>
            <a:r>
              <a:rPr lang="en-US" sz="1700" dirty="0" err="1">
                <a:ea typeface="Times New Roman" panose="02020603050405020304" pitchFamily="18" charset="0"/>
              </a:rPr>
              <a:t>tức</a:t>
            </a:r>
            <a:r>
              <a:rPr lang="en-US" sz="1700" dirty="0">
                <a:ea typeface="Times New Roman" panose="02020603050405020304" pitchFamily="18" charset="0"/>
              </a:rPr>
              <a:t>. </a:t>
            </a:r>
            <a:r>
              <a:rPr lang="en-US" sz="1700" dirty="0" err="1">
                <a:ea typeface="Times New Roman" panose="02020603050405020304" pitchFamily="18" charset="0"/>
              </a:rPr>
              <a:t>Điều</a:t>
            </a:r>
            <a:r>
              <a:rPr lang="en-US" sz="1700" dirty="0">
                <a:ea typeface="Times New Roman" panose="02020603050405020304" pitchFamily="18" charset="0"/>
              </a:rPr>
              <a:t> </a:t>
            </a:r>
            <a:r>
              <a:rPr lang="en-US" sz="1700" dirty="0" err="1">
                <a:ea typeface="Times New Roman" panose="02020603050405020304" pitchFamily="18" charset="0"/>
              </a:rPr>
              <a:t>này</a:t>
            </a:r>
            <a:r>
              <a:rPr lang="en-US" sz="1700" dirty="0">
                <a:ea typeface="Times New Roman" panose="02020603050405020304" pitchFamily="18" charset="0"/>
              </a:rPr>
              <a:t> </a:t>
            </a:r>
            <a:r>
              <a:rPr lang="en-US" sz="1700" dirty="0" err="1">
                <a:ea typeface="Times New Roman" panose="02020603050405020304" pitchFamily="18" charset="0"/>
              </a:rPr>
              <a:t>đặc</a:t>
            </a:r>
            <a:r>
              <a:rPr lang="en-US" sz="1700" dirty="0">
                <a:ea typeface="Times New Roman" panose="02020603050405020304" pitchFamily="18" charset="0"/>
              </a:rPr>
              <a:t> </a:t>
            </a:r>
            <a:r>
              <a:rPr lang="en-US" sz="1700" dirty="0" err="1">
                <a:ea typeface="Times New Roman" panose="02020603050405020304" pitchFamily="18" charset="0"/>
              </a:rPr>
              <a:t>biệt</a:t>
            </a:r>
            <a:r>
              <a:rPr lang="en-US" sz="1700" dirty="0">
                <a:ea typeface="Times New Roman" panose="02020603050405020304" pitchFamily="18" charset="0"/>
              </a:rPr>
              <a:t> </a:t>
            </a:r>
            <a:r>
              <a:rPr lang="en-US" sz="1700" dirty="0" err="1">
                <a:ea typeface="Times New Roman" panose="02020603050405020304" pitchFamily="18" charset="0"/>
              </a:rPr>
              <a:t>quan</a:t>
            </a:r>
            <a:r>
              <a:rPr lang="en-US" sz="1700" dirty="0">
                <a:ea typeface="Times New Roman" panose="02020603050405020304" pitchFamily="18" charset="0"/>
              </a:rPr>
              <a:t> </a:t>
            </a:r>
            <a:r>
              <a:rPr lang="en-US" sz="1700" dirty="0" err="1">
                <a:ea typeface="Times New Roman" panose="02020603050405020304" pitchFamily="18" charset="0"/>
              </a:rPr>
              <a:t>trọng</a:t>
            </a:r>
            <a:r>
              <a:rPr lang="en-US" sz="1700" dirty="0">
                <a:ea typeface="Times New Roman" panose="02020603050405020304" pitchFamily="18" charset="0"/>
              </a:rPr>
              <a:t> </a:t>
            </a:r>
            <a:r>
              <a:rPr lang="en-US" sz="1700" dirty="0" err="1">
                <a:ea typeface="Times New Roman" panose="02020603050405020304" pitchFamily="18" charset="0"/>
              </a:rPr>
              <a:t>trong</a:t>
            </a:r>
            <a:r>
              <a:rPr lang="en-US" sz="1700" dirty="0">
                <a:ea typeface="Times New Roman" panose="02020603050405020304" pitchFamily="18" charset="0"/>
              </a:rPr>
              <a:t> </a:t>
            </a:r>
            <a:r>
              <a:rPr lang="en-US" sz="1700" dirty="0" err="1">
                <a:ea typeface="Times New Roman" panose="02020603050405020304" pitchFamily="18" charset="0"/>
              </a:rPr>
              <a:t>bối</a:t>
            </a:r>
            <a:r>
              <a:rPr lang="en-US" sz="1700" dirty="0">
                <a:ea typeface="Times New Roman" panose="02020603050405020304" pitchFamily="18" charset="0"/>
              </a:rPr>
              <a:t> </a:t>
            </a:r>
            <a:r>
              <a:rPr lang="en-US" sz="1700" dirty="0" err="1">
                <a:ea typeface="Times New Roman" panose="02020603050405020304" pitchFamily="18" charset="0"/>
              </a:rPr>
              <a:t>cảnh</a:t>
            </a:r>
            <a:r>
              <a:rPr lang="en-US" sz="1700" dirty="0">
                <a:ea typeface="Times New Roman" panose="02020603050405020304" pitchFamily="18" charset="0"/>
              </a:rPr>
              <a:t> </a:t>
            </a:r>
            <a:r>
              <a:rPr lang="en-US" sz="1700" dirty="0" err="1">
                <a:ea typeface="Times New Roman" panose="02020603050405020304" pitchFamily="18" charset="0"/>
              </a:rPr>
              <a:t>xã</a:t>
            </a:r>
            <a:r>
              <a:rPr lang="en-US" sz="1700" dirty="0">
                <a:ea typeface="Times New Roman" panose="02020603050405020304" pitchFamily="18" charset="0"/>
              </a:rPr>
              <a:t> </a:t>
            </a:r>
            <a:r>
              <a:rPr lang="en-US" sz="1700" dirty="0" err="1">
                <a:ea typeface="Times New Roman" panose="02020603050405020304" pitchFamily="18" charset="0"/>
              </a:rPr>
              <a:t>hội</a:t>
            </a:r>
            <a:r>
              <a:rPr lang="en-US" sz="1700" dirty="0">
                <a:ea typeface="Times New Roman" panose="02020603050405020304" pitchFamily="18" charset="0"/>
              </a:rPr>
              <a:t> </a:t>
            </a:r>
            <a:r>
              <a:rPr lang="en-US" sz="1700" dirty="0" err="1">
                <a:ea typeface="Times New Roman" panose="02020603050405020304" pitchFamily="18" charset="0"/>
              </a:rPr>
              <a:t>hiện</a:t>
            </a:r>
            <a:r>
              <a:rPr lang="en-US" sz="1700" dirty="0">
                <a:ea typeface="Times New Roman" panose="02020603050405020304" pitchFamily="18" charset="0"/>
              </a:rPr>
              <a:t> nay, </a:t>
            </a:r>
            <a:r>
              <a:rPr lang="en-US" sz="1700" dirty="0" err="1">
                <a:ea typeface="Times New Roman" panose="02020603050405020304" pitchFamily="18" charset="0"/>
              </a:rPr>
              <a:t>khi</a:t>
            </a:r>
            <a:r>
              <a:rPr lang="en-US" sz="1700" dirty="0">
                <a:ea typeface="Times New Roman" panose="02020603050405020304" pitchFamily="18" charset="0"/>
              </a:rPr>
              <a:t> </a:t>
            </a:r>
            <a:r>
              <a:rPr lang="en-US" sz="1700" dirty="0" err="1">
                <a:ea typeface="Times New Roman" panose="02020603050405020304" pitchFamily="18" charset="0"/>
              </a:rPr>
              <a:t>tỷ</a:t>
            </a:r>
            <a:r>
              <a:rPr lang="en-US" sz="1700" dirty="0">
                <a:ea typeface="Times New Roman" panose="02020603050405020304" pitchFamily="18" charset="0"/>
              </a:rPr>
              <a:t> </a:t>
            </a:r>
            <a:r>
              <a:rPr lang="en-US" sz="1700" dirty="0" err="1">
                <a:ea typeface="Times New Roman" panose="02020603050405020304" pitchFamily="18" charset="0"/>
              </a:rPr>
              <a:t>lệ</a:t>
            </a:r>
            <a:r>
              <a:rPr lang="en-US" sz="1700" dirty="0">
                <a:ea typeface="Times New Roman" panose="02020603050405020304" pitchFamily="18" charset="0"/>
              </a:rPr>
              <a:t> </a:t>
            </a:r>
            <a:r>
              <a:rPr lang="en-US" sz="1700" dirty="0" err="1">
                <a:ea typeface="Times New Roman" panose="02020603050405020304" pitchFamily="18" charset="0"/>
              </a:rPr>
              <a:t>người</a:t>
            </a:r>
            <a:r>
              <a:rPr lang="en-US" sz="1700" dirty="0">
                <a:ea typeface="Times New Roman" panose="02020603050405020304" pitchFamily="18" charset="0"/>
              </a:rPr>
              <a:t> </a:t>
            </a:r>
            <a:r>
              <a:rPr lang="en-US" sz="1700" dirty="0" err="1">
                <a:ea typeface="Times New Roman" panose="02020603050405020304" pitchFamily="18" charset="0"/>
              </a:rPr>
              <a:t>cao</a:t>
            </a:r>
            <a:r>
              <a:rPr lang="en-US" sz="1700" dirty="0">
                <a:ea typeface="Times New Roman" panose="02020603050405020304" pitchFamily="18" charset="0"/>
              </a:rPr>
              <a:t> </a:t>
            </a:r>
            <a:r>
              <a:rPr lang="en-US" sz="1700" dirty="0" err="1">
                <a:ea typeface="Times New Roman" panose="02020603050405020304" pitchFamily="18" charset="0"/>
              </a:rPr>
              <a:t>tuổi</a:t>
            </a:r>
            <a:r>
              <a:rPr lang="en-US" sz="1700" dirty="0">
                <a:ea typeface="Times New Roman" panose="02020603050405020304" pitchFamily="18" charset="0"/>
              </a:rPr>
              <a:t> </a:t>
            </a:r>
            <a:r>
              <a:rPr lang="en-US" sz="1700" dirty="0" err="1">
                <a:ea typeface="Times New Roman" panose="02020603050405020304" pitchFamily="18" charset="0"/>
              </a:rPr>
              <a:t>ngày</a:t>
            </a:r>
            <a:r>
              <a:rPr lang="en-US" sz="1700" dirty="0">
                <a:ea typeface="Times New Roman" panose="02020603050405020304" pitchFamily="18" charset="0"/>
              </a:rPr>
              <a:t> </a:t>
            </a:r>
            <a:r>
              <a:rPr lang="en-US" sz="1700" dirty="0" err="1">
                <a:ea typeface="Times New Roman" panose="02020603050405020304" pitchFamily="18" charset="0"/>
              </a:rPr>
              <a:t>càng</a:t>
            </a:r>
            <a:r>
              <a:rPr lang="en-US" sz="1700" dirty="0">
                <a:ea typeface="Times New Roman" panose="02020603050405020304" pitchFamily="18" charset="0"/>
              </a:rPr>
              <a:t> </a:t>
            </a:r>
            <a:r>
              <a:rPr lang="en-US" sz="1700" dirty="0" err="1">
                <a:ea typeface="Times New Roman" panose="02020603050405020304" pitchFamily="18" charset="0"/>
              </a:rPr>
              <a:t>tăng</a:t>
            </a:r>
            <a:endParaRPr lang="en-US" sz="1700" dirty="0"/>
          </a:p>
        </p:txBody>
      </p:sp>
    </p:spTree>
    <p:extLst>
      <p:ext uri="{BB962C8B-B14F-4D97-AF65-F5344CB8AC3E}">
        <p14:creationId xmlns:p14="http://schemas.microsoft.com/office/powerpoint/2010/main" val="354187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82C0F469-9EA6-0942-67ED-8D4851C74BF6}"/>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DF951822-544C-11FC-36D3-F53CE376B9C9}"/>
              </a:ext>
            </a:extLst>
          </p:cNvPr>
          <p:cNvSpPr>
            <a:spLocks noGrp="1"/>
          </p:cNvSpPr>
          <p:nvPr>
            <p:ph type="ctrTitle"/>
          </p:nvPr>
        </p:nvSpPr>
        <p:spPr>
          <a:xfrm>
            <a:off x="1527048" y="2276856"/>
            <a:ext cx="9144000" cy="1508760"/>
          </a:xfrm>
        </p:spPr>
        <p:txBody>
          <a:bodyPr/>
          <a:lstStyle/>
          <a:p>
            <a:r>
              <a:rPr lang="vi-VN" dirty="0"/>
              <a:t>DATASET</a:t>
            </a:r>
            <a:endParaRPr lang="en-US" dirty="0"/>
          </a:p>
        </p:txBody>
      </p:sp>
      <p:sp>
        <p:nvSpPr>
          <p:cNvPr id="8" name="Subtitle 7">
            <a:extLst>
              <a:ext uri="{FF2B5EF4-FFF2-40B4-BE49-F238E27FC236}">
                <a16:creationId xmlns:a16="http://schemas.microsoft.com/office/drawing/2014/main" id="{D289A6C7-C300-4AAC-DEAE-687BBDA3074C}"/>
              </a:ext>
            </a:extLst>
          </p:cNvPr>
          <p:cNvSpPr>
            <a:spLocks noGrp="1"/>
          </p:cNvSpPr>
          <p:nvPr>
            <p:ph type="subTitle" idx="1"/>
          </p:nvPr>
        </p:nvSpPr>
        <p:spPr>
          <a:xfrm>
            <a:off x="1527048" y="3858768"/>
            <a:ext cx="9144000" cy="841248"/>
          </a:xfrm>
        </p:spPr>
        <p:txBody>
          <a:bodyPr/>
          <a:lstStyle/>
          <a:p>
            <a:r>
              <a:rPr lang="vi-VN" dirty="0"/>
              <a:t>Mô tả dữ liệu</a:t>
            </a:r>
            <a:endParaRPr lang="en-US" dirty="0"/>
          </a:p>
        </p:txBody>
      </p:sp>
      <p:sp>
        <p:nvSpPr>
          <p:cNvPr id="12" name="Plaque 11">
            <a:extLst>
              <a:ext uri="{FF2B5EF4-FFF2-40B4-BE49-F238E27FC236}">
                <a16:creationId xmlns:a16="http://schemas.microsoft.com/office/drawing/2014/main" id="{F6C1C551-67AC-029A-A3FE-5521A1CD6826}"/>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27F1579-738B-D9DF-6A9B-98AB5F50D599}"/>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6736DE-5AE2-4B04-69F4-474224408D30}"/>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3088177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vi-VN" dirty="0"/>
              <a:t>MÔ TẢ DỮ LIỆU</a:t>
            </a:r>
            <a:endParaRPr lang="en-US" dirty="0"/>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289560" y="2331720"/>
            <a:ext cx="4401312" cy="3694176"/>
          </a:xfrm>
        </p:spPr>
        <p:txBody>
          <a:bodyPr/>
          <a:lstStyle/>
          <a:p>
            <a:r>
              <a:rPr lang="en-US" sz="1800" dirty="0" err="1">
                <a:effectLst/>
                <a:latin typeface="Times New Roman" panose="02020603050405020304" pitchFamily="18" charset="0"/>
                <a:ea typeface="Times New Roman" panose="02020603050405020304" pitchFamily="18" charset="0"/>
              </a:rPr>
              <a:t>Bộ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hiện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té</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nhóm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lấy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trang</a:t>
            </a:r>
            <a:r>
              <a:rPr lang="en-US" sz="1800" dirty="0">
                <a:effectLst/>
                <a:latin typeface="Times New Roman" panose="02020603050405020304" pitchFamily="18" charset="0"/>
                <a:ea typeface="Times New Roman" panose="02020603050405020304" pitchFamily="18" charset="0"/>
              </a:rPr>
              <a:t> web (https://falldataset.com/) </a:t>
            </a:r>
            <a:endParaRPr lang="vi-VN" sz="1800" dirty="0">
              <a:effectLst/>
              <a:latin typeface="Times New Roman" panose="02020603050405020304" pitchFamily="18" charset="0"/>
              <a:ea typeface="Times New Roman" panose="02020603050405020304" pitchFamily="18" charset="0"/>
            </a:endParaRPr>
          </a:p>
          <a:p>
            <a:r>
              <a:rPr lang="vi-VN" sz="1800" dirty="0">
                <a:effectLst/>
                <a:latin typeface="Times New Roman" panose="02020603050405020304" pitchFamily="18" charset="0"/>
                <a:ea typeface="Times New Roman" panose="02020603050405020304" pitchFamily="18" charset="0"/>
              </a:rPr>
              <a:t>Bộ data bao gồm các hình ảnh được trích xuất từ góc camera từ trên xuống, chỉ có bộ ảnh và không có nhãn nên phải tự đánh lại nhãn để train.</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6" name="Content Placeholder 5">
            <a:extLst>
              <a:ext uri="{FF2B5EF4-FFF2-40B4-BE49-F238E27FC236}">
                <a16:creationId xmlns:a16="http://schemas.microsoft.com/office/drawing/2014/main" id="{9D5BB6B2-ED6A-BB7C-2FF7-FB659089012C}"/>
              </a:ext>
            </a:extLst>
          </p:cNvPr>
          <p:cNvSpPr>
            <a:spLocks noGrp="1"/>
          </p:cNvSpPr>
          <p:nvPr>
            <p:ph sz="quarter" idx="13"/>
          </p:nvPr>
        </p:nvSpPr>
        <p:spPr>
          <a:xfrm>
            <a:off x="6684264" y="2523744"/>
            <a:ext cx="4864608" cy="3694176"/>
          </a:xfrm>
        </p:spPr>
        <p:txBody>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a:p>
            <a:endParaRPr lang="en-US" dirty="0"/>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6</a:t>
            </a:fld>
            <a:endParaRPr lang="en-US" dirty="0"/>
          </a:p>
        </p:txBody>
      </p:sp>
      <p:pic>
        <p:nvPicPr>
          <p:cNvPr id="9" name="Picture 8">
            <a:extLst>
              <a:ext uri="{FF2B5EF4-FFF2-40B4-BE49-F238E27FC236}">
                <a16:creationId xmlns:a16="http://schemas.microsoft.com/office/drawing/2014/main" id="{22116BE5-3B0D-66ED-B2D7-45CC2D590B98}"/>
              </a:ext>
            </a:extLst>
          </p:cNvPr>
          <p:cNvPicPr>
            <a:picLocks noChangeAspect="1"/>
          </p:cNvPicPr>
          <p:nvPr/>
        </p:nvPicPr>
        <p:blipFill>
          <a:blip r:embed="rId2"/>
          <a:stretch>
            <a:fillRect/>
          </a:stretch>
        </p:blipFill>
        <p:spPr>
          <a:xfrm>
            <a:off x="5334000" y="0"/>
            <a:ext cx="6858000" cy="6858000"/>
          </a:xfrm>
          <a:prstGeom prst="rect">
            <a:avLst/>
          </a:prstGeom>
        </p:spPr>
      </p:pic>
      <p:pic>
        <p:nvPicPr>
          <p:cNvPr id="11" name="Picture 10">
            <a:extLst>
              <a:ext uri="{FF2B5EF4-FFF2-40B4-BE49-F238E27FC236}">
                <a16:creationId xmlns:a16="http://schemas.microsoft.com/office/drawing/2014/main" id="{D60FB940-44E9-FBA6-243D-73533A13F4AD}"/>
              </a:ext>
            </a:extLst>
          </p:cNvPr>
          <p:cNvPicPr>
            <a:picLocks noChangeAspect="1"/>
          </p:cNvPicPr>
          <p:nvPr/>
        </p:nvPicPr>
        <p:blipFill>
          <a:blip r:embed="rId3"/>
          <a:stretch>
            <a:fillRect/>
          </a:stretch>
        </p:blipFill>
        <p:spPr>
          <a:xfrm>
            <a:off x="289560" y="4370832"/>
            <a:ext cx="1648055" cy="1657581"/>
          </a:xfrm>
          <a:prstGeom prst="rect">
            <a:avLst/>
          </a:prstGeom>
        </p:spPr>
      </p:pic>
      <p:pic>
        <p:nvPicPr>
          <p:cNvPr id="13" name="Picture 12">
            <a:extLst>
              <a:ext uri="{FF2B5EF4-FFF2-40B4-BE49-F238E27FC236}">
                <a16:creationId xmlns:a16="http://schemas.microsoft.com/office/drawing/2014/main" id="{4DDD1B0F-9C8F-FDFE-B791-8893A208ABE9}"/>
              </a:ext>
            </a:extLst>
          </p:cNvPr>
          <p:cNvPicPr>
            <a:picLocks noChangeAspect="1"/>
          </p:cNvPicPr>
          <p:nvPr/>
        </p:nvPicPr>
        <p:blipFill>
          <a:blip r:embed="rId4"/>
          <a:stretch>
            <a:fillRect/>
          </a:stretch>
        </p:blipFill>
        <p:spPr>
          <a:xfrm>
            <a:off x="2807202" y="4370832"/>
            <a:ext cx="1724266" cy="1629002"/>
          </a:xfrm>
          <a:prstGeom prst="rect">
            <a:avLst/>
          </a:prstGeom>
        </p:spPr>
      </p:pic>
    </p:spTree>
    <p:extLst>
      <p:ext uri="{BB962C8B-B14F-4D97-AF65-F5344CB8AC3E}">
        <p14:creationId xmlns:p14="http://schemas.microsoft.com/office/powerpoint/2010/main" val="301334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5D228-7F70-E117-3EF1-7BCA2EFE1820}"/>
            </a:ext>
          </a:extLst>
        </p:cNvPr>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0C659EC1-8C71-8C83-306F-2C3EACDE1D0E}"/>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317CD109-205A-9FAE-25F2-AB3EFEDD667A}"/>
              </a:ext>
            </a:extLst>
          </p:cNvPr>
          <p:cNvSpPr>
            <a:spLocks noGrp="1"/>
          </p:cNvSpPr>
          <p:nvPr>
            <p:ph type="ctrTitle"/>
          </p:nvPr>
        </p:nvSpPr>
        <p:spPr>
          <a:xfrm>
            <a:off x="1527048" y="2276856"/>
            <a:ext cx="9144000" cy="1508760"/>
          </a:xfrm>
        </p:spPr>
        <p:txBody>
          <a:bodyPr/>
          <a:lstStyle/>
          <a:p>
            <a:r>
              <a:rPr lang="vi-VN" dirty="0"/>
              <a:t>MODEL</a:t>
            </a:r>
            <a:endParaRPr lang="en-US" dirty="0"/>
          </a:p>
        </p:txBody>
      </p:sp>
      <p:sp>
        <p:nvSpPr>
          <p:cNvPr id="8" name="Subtitle 7">
            <a:extLst>
              <a:ext uri="{FF2B5EF4-FFF2-40B4-BE49-F238E27FC236}">
                <a16:creationId xmlns:a16="http://schemas.microsoft.com/office/drawing/2014/main" id="{524A5B70-4401-728E-8D55-2312809606C2}"/>
              </a:ext>
            </a:extLst>
          </p:cNvPr>
          <p:cNvSpPr>
            <a:spLocks noGrp="1"/>
          </p:cNvSpPr>
          <p:nvPr>
            <p:ph type="subTitle" idx="1"/>
          </p:nvPr>
        </p:nvSpPr>
        <p:spPr>
          <a:xfrm>
            <a:off x="1527048" y="3858768"/>
            <a:ext cx="9144000" cy="841248"/>
          </a:xfrm>
        </p:spPr>
        <p:txBody>
          <a:bodyPr/>
          <a:lstStyle/>
          <a:p>
            <a:r>
              <a:rPr lang="vi-VN" dirty="0"/>
              <a:t>YOLOv8 – Nhận diện đối tượng</a:t>
            </a:r>
            <a:endParaRPr lang="en-US" dirty="0"/>
          </a:p>
        </p:txBody>
      </p:sp>
      <p:sp>
        <p:nvSpPr>
          <p:cNvPr id="12" name="Plaque 11">
            <a:extLst>
              <a:ext uri="{FF2B5EF4-FFF2-40B4-BE49-F238E27FC236}">
                <a16:creationId xmlns:a16="http://schemas.microsoft.com/office/drawing/2014/main" id="{237AB618-00AE-E0BB-754B-21BD06CBD854}"/>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8BCA526-47AF-F024-9C0A-0ED35A8F6F45}"/>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E927B19-D729-C204-F66D-D8EB11F85D7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10216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 up of yellow flowers">
            <a:extLst>
              <a:ext uri="{FF2B5EF4-FFF2-40B4-BE49-F238E27FC236}">
                <a16:creationId xmlns:a16="http://schemas.microsoft.com/office/drawing/2014/main" id="{A30CECCA-DB43-3EBC-1ED9-4E7CD74EE3E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0" y="0"/>
            <a:ext cx="4434464" cy="6858000"/>
          </a:xfrm>
        </p:spPr>
      </p:pic>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278704" y="1608708"/>
            <a:ext cx="3305744" cy="2222627"/>
          </a:xfrm>
        </p:spPr>
        <p:txBody>
          <a:bodyPr>
            <a:normAutofit/>
          </a:bodyPr>
          <a:lstStyle/>
          <a:p>
            <a:r>
              <a:rPr lang="vi-VN" dirty="0"/>
              <a:t>YOLOv8</a:t>
            </a:r>
            <a:br>
              <a:rPr lang="vi-VN" dirty="0"/>
            </a:br>
            <a:r>
              <a:rPr lang="vi-VN" dirty="0"/>
              <a:t>Ý tưởng thuật toán</a:t>
            </a:r>
            <a:endParaRPr lang="en-US" dirty="0"/>
          </a:p>
        </p:txBody>
      </p:sp>
      <p:sp>
        <p:nvSpPr>
          <p:cNvPr id="4" name="Content Placeholder 3">
            <a:extLst>
              <a:ext uri="{FF2B5EF4-FFF2-40B4-BE49-F238E27FC236}">
                <a16:creationId xmlns:a16="http://schemas.microsoft.com/office/drawing/2014/main" id="{D6F3EE20-53E0-0C62-809D-211B05B88043}"/>
              </a:ext>
            </a:extLst>
          </p:cNvPr>
          <p:cNvSpPr>
            <a:spLocks noGrp="1"/>
          </p:cNvSpPr>
          <p:nvPr>
            <p:ph sz="quarter" idx="12"/>
          </p:nvPr>
        </p:nvSpPr>
        <p:spPr>
          <a:xfrm>
            <a:off x="4901184" y="278573"/>
            <a:ext cx="6419088" cy="2441448"/>
          </a:xfrm>
        </p:spPr>
        <p:txBody>
          <a:bodyPr>
            <a:normAutofit lnSpcReduction="10000"/>
          </a:bodyPr>
          <a:lstStyle/>
          <a:p>
            <a:pPr algn="l"/>
            <a:r>
              <a:rPr lang="vi-VN" sz="1500" dirty="0"/>
              <a:t>YOLO vẫn giữ nguyên bản chất là một one-stage detector, tức là mô hình dự đoán trực tiếp vị trí (bounding boxes) và phân loại đối tượng trong một lần duyệt ảnh duy nhất.</a:t>
            </a:r>
          </a:p>
          <a:p>
            <a:pPr algn="l">
              <a:lnSpc>
                <a:spcPct val="110000"/>
              </a:lnSpc>
              <a:spcBef>
                <a:spcPts val="600"/>
              </a:spcBef>
              <a:spcAft>
                <a:spcPts val="600"/>
              </a:spcAft>
            </a:pPr>
            <a:r>
              <a:rPr lang="vi-VN" sz="1500" dirty="0"/>
              <a:t>YOLOv8 sử dụng kiến trúc C2f module thay vì C3 module như YOLOv5. C2f giúp mô hình giảm số lượng tham số, tăng khả năng trích xuất đặc trưng mà vẫn giữ được hiệu suất cao.</a:t>
            </a:r>
          </a:p>
          <a:p>
            <a:pPr algn="l"/>
            <a:r>
              <a:rPr lang="vi-VN" sz="1500" dirty="0"/>
              <a:t>YOLOv8 loại bỏ hoàn toàn anchor boxes (giống YOLOv6/7). Dự đoán trực tiếp các tọa độ bounding box (x, y, w, h) – giúp mô hình dễ huấn luyện hơn và chung hơn cho nhiều loại dữ liệu.</a:t>
            </a:r>
          </a:p>
        </p:txBody>
      </p:sp>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8</a:t>
            </a:fld>
            <a:endParaRPr lang="en-US" dirty="0"/>
          </a:p>
        </p:txBody>
      </p:sp>
      <p:sp>
        <p:nvSpPr>
          <p:cNvPr id="13" name="TextBox 12">
            <a:extLst>
              <a:ext uri="{FF2B5EF4-FFF2-40B4-BE49-F238E27FC236}">
                <a16:creationId xmlns:a16="http://schemas.microsoft.com/office/drawing/2014/main" id="{D3633995-6045-BA5C-83CD-B83AE74E0753}"/>
              </a:ext>
            </a:extLst>
          </p:cNvPr>
          <p:cNvSpPr txBox="1"/>
          <p:nvPr/>
        </p:nvSpPr>
        <p:spPr>
          <a:xfrm>
            <a:off x="4901184" y="3226342"/>
            <a:ext cx="6693408" cy="2169825"/>
          </a:xfrm>
          <a:prstGeom prst="rect">
            <a:avLst/>
          </a:prstGeom>
          <a:noFill/>
        </p:spPr>
        <p:txBody>
          <a:bodyPr wrap="square">
            <a:spAutoFit/>
          </a:bodyPr>
          <a:lstStyle/>
          <a:p>
            <a:r>
              <a:rPr lang="en-US" sz="1500" dirty="0" err="1"/>
              <a:t>Sử</a:t>
            </a:r>
            <a:r>
              <a:rPr lang="en-US" sz="1500" dirty="0"/>
              <a:t> </a:t>
            </a:r>
            <a:r>
              <a:rPr lang="en-US" sz="1500" dirty="0" err="1"/>
              <a:t>dụng</a:t>
            </a:r>
            <a:r>
              <a:rPr lang="en-US" sz="1500" dirty="0"/>
              <a:t> Distribution Focal Loss (DFL) </a:t>
            </a:r>
            <a:r>
              <a:rPr lang="en-US" sz="1500" dirty="0" err="1"/>
              <a:t>và</a:t>
            </a:r>
            <a:r>
              <a:rPr lang="en-US" sz="1500" dirty="0"/>
              <a:t> Varifocal Loss </a:t>
            </a:r>
            <a:r>
              <a:rPr lang="en-US" sz="1500" dirty="0" err="1"/>
              <a:t>thay</a:t>
            </a:r>
            <a:r>
              <a:rPr lang="en-US" sz="1500" dirty="0"/>
              <a:t> </a:t>
            </a:r>
            <a:r>
              <a:rPr lang="en-US" sz="1500" dirty="0" err="1"/>
              <a:t>vì</a:t>
            </a:r>
            <a:r>
              <a:rPr lang="en-US" sz="1500" dirty="0"/>
              <a:t> </a:t>
            </a:r>
            <a:r>
              <a:rPr lang="en-US" sz="1500" dirty="0" err="1"/>
              <a:t>CIoU</a:t>
            </a:r>
            <a:r>
              <a:rPr lang="en-US" sz="1500" dirty="0"/>
              <a:t> hay </a:t>
            </a:r>
            <a:r>
              <a:rPr lang="en-US" sz="1500" dirty="0" err="1"/>
              <a:t>GIoU</a:t>
            </a:r>
            <a:r>
              <a:rPr lang="en-US" sz="1500" dirty="0"/>
              <a:t> </a:t>
            </a:r>
            <a:r>
              <a:rPr lang="en-US" sz="1500" dirty="0" err="1"/>
              <a:t>cũ</a:t>
            </a:r>
            <a:r>
              <a:rPr lang="en-US" sz="1500" dirty="0"/>
              <a:t>. </a:t>
            </a:r>
            <a:r>
              <a:rPr lang="en-US" sz="1500" dirty="0" err="1"/>
              <a:t>Giúp</a:t>
            </a:r>
            <a:r>
              <a:rPr lang="en-US" sz="1500" dirty="0"/>
              <a:t> </a:t>
            </a:r>
            <a:r>
              <a:rPr lang="en-US" sz="1500" dirty="0" err="1"/>
              <a:t>tăng</a:t>
            </a:r>
            <a:r>
              <a:rPr lang="en-US" sz="1500" dirty="0"/>
              <a:t> </a:t>
            </a:r>
            <a:r>
              <a:rPr lang="en-US" sz="1500" dirty="0" err="1"/>
              <a:t>độ</a:t>
            </a:r>
            <a:r>
              <a:rPr lang="en-US" sz="1500" dirty="0"/>
              <a:t> </a:t>
            </a:r>
            <a:r>
              <a:rPr lang="en-US" sz="1500" dirty="0" err="1"/>
              <a:t>chính</a:t>
            </a:r>
            <a:r>
              <a:rPr lang="en-US" sz="1500" dirty="0"/>
              <a:t> </a:t>
            </a:r>
            <a:r>
              <a:rPr lang="en-US" sz="1500" dirty="0" err="1"/>
              <a:t>xác</a:t>
            </a:r>
            <a:r>
              <a:rPr lang="en-US" sz="1500" dirty="0"/>
              <a:t> </a:t>
            </a:r>
            <a:r>
              <a:rPr lang="en-US" sz="1500" dirty="0" err="1"/>
              <a:t>trong</a:t>
            </a:r>
            <a:r>
              <a:rPr lang="en-US" sz="1500" dirty="0"/>
              <a:t> </a:t>
            </a:r>
            <a:r>
              <a:rPr lang="en-US" sz="1500" dirty="0" err="1"/>
              <a:t>việc</a:t>
            </a:r>
            <a:r>
              <a:rPr lang="en-US" sz="1500" dirty="0"/>
              <a:t> </a:t>
            </a:r>
            <a:r>
              <a:rPr lang="en-US" sz="1500" dirty="0" err="1"/>
              <a:t>dự</a:t>
            </a:r>
            <a:r>
              <a:rPr lang="en-US" sz="1500" dirty="0"/>
              <a:t> </a:t>
            </a:r>
            <a:r>
              <a:rPr lang="en-US" sz="1500" dirty="0" err="1"/>
              <a:t>đoán</a:t>
            </a:r>
            <a:r>
              <a:rPr lang="en-US" sz="1500" dirty="0"/>
              <a:t> bounding box </a:t>
            </a:r>
            <a:r>
              <a:rPr lang="en-US" sz="1500" dirty="0" err="1"/>
              <a:t>và</a:t>
            </a:r>
            <a:r>
              <a:rPr lang="en-US" sz="1500" dirty="0"/>
              <a:t> confidence.</a:t>
            </a:r>
            <a:endParaRPr lang="vi-VN" sz="1500" dirty="0"/>
          </a:p>
          <a:p>
            <a:endParaRPr lang="vi-VN" sz="1500" dirty="0"/>
          </a:p>
          <a:p>
            <a:r>
              <a:rPr lang="fr-FR" sz="1500" dirty="0"/>
              <a:t>YOLOv8 </a:t>
            </a:r>
            <a:r>
              <a:rPr lang="fr-FR" sz="1500" dirty="0" err="1"/>
              <a:t>hỗ</a:t>
            </a:r>
            <a:r>
              <a:rPr lang="fr-FR" sz="1500" dirty="0"/>
              <a:t> </a:t>
            </a:r>
            <a:r>
              <a:rPr lang="fr-FR" sz="1500" dirty="0" err="1"/>
              <a:t>trợ</a:t>
            </a:r>
            <a:r>
              <a:rPr lang="fr-FR" sz="1500" dirty="0"/>
              <a:t>: Object </a:t>
            </a:r>
            <a:r>
              <a:rPr lang="vi-VN" sz="1500" dirty="0"/>
              <a:t>Detection,</a:t>
            </a:r>
            <a:r>
              <a:rPr lang="fr-FR" sz="1500" dirty="0"/>
              <a:t> Instance Se</a:t>
            </a:r>
            <a:r>
              <a:rPr lang="vi-VN" sz="1500" dirty="0"/>
              <a:t>gmentation,</a:t>
            </a:r>
            <a:r>
              <a:rPr lang="fr-FR" sz="1500" dirty="0"/>
              <a:t> Pose </a:t>
            </a:r>
            <a:r>
              <a:rPr lang="vi-VN" sz="1500" dirty="0"/>
              <a:t>Estimation,</a:t>
            </a:r>
            <a:r>
              <a:rPr lang="fr-FR" sz="1500" dirty="0"/>
              <a:t> Classification</a:t>
            </a:r>
            <a:endParaRPr lang="vi-VN" sz="1500" dirty="0"/>
          </a:p>
          <a:p>
            <a:endParaRPr lang="vi-VN" sz="1500" dirty="0"/>
          </a:p>
          <a:p>
            <a:r>
              <a:rPr lang="vi-VN" sz="1500" dirty="0"/>
              <a:t>YOLOv8 có khả năng tự động nhận diện định dạng dữ liệu, giúp người dùng dễ dàng training. Hỗ trợ xuất sang nhiều định dạng: ONNX, CoreML, TensorRT, v.v. phục vụ deploy dễ dàng.</a:t>
            </a:r>
          </a:p>
        </p:txBody>
      </p:sp>
    </p:spTree>
    <p:extLst>
      <p:ext uri="{BB962C8B-B14F-4D97-AF65-F5344CB8AC3E}">
        <p14:creationId xmlns:p14="http://schemas.microsoft.com/office/powerpoint/2010/main" val="2069428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BFBF-F8B0-D44E-B6BF-4A0429AC3B0F}"/>
              </a:ext>
            </a:extLst>
          </p:cNvPr>
          <p:cNvSpPr>
            <a:spLocks noGrp="1"/>
          </p:cNvSpPr>
          <p:nvPr>
            <p:ph type="title"/>
          </p:nvPr>
        </p:nvSpPr>
        <p:spPr>
          <a:xfrm>
            <a:off x="932688" y="228600"/>
            <a:ext cx="4401312" cy="1600200"/>
          </a:xfrm>
        </p:spPr>
        <p:txBody>
          <a:bodyPr/>
          <a:lstStyle/>
          <a:p>
            <a:r>
              <a:rPr lang="vi-VN" dirty="0"/>
              <a:t>Kiến trúc mô hình</a:t>
            </a:r>
            <a:endParaRPr lang="en-US" dirty="0"/>
          </a:p>
        </p:txBody>
      </p:sp>
      <p:sp>
        <p:nvSpPr>
          <p:cNvPr id="3" name="Footer Placeholder 2">
            <a:extLst>
              <a:ext uri="{FF2B5EF4-FFF2-40B4-BE49-F238E27FC236}">
                <a16:creationId xmlns:a16="http://schemas.microsoft.com/office/drawing/2014/main" id="{68A848C7-243A-AE13-E323-3C71FD8DA6C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DC69194-7927-A259-0C43-EE59A460354E}"/>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9</a:t>
            </a:fld>
            <a:endParaRPr lang="en-US" dirty="0"/>
          </a:p>
        </p:txBody>
      </p:sp>
      <p:pic>
        <p:nvPicPr>
          <p:cNvPr id="12" name="Picture 11">
            <a:extLst>
              <a:ext uri="{FF2B5EF4-FFF2-40B4-BE49-F238E27FC236}">
                <a16:creationId xmlns:a16="http://schemas.microsoft.com/office/drawing/2014/main" id="{8C9D4BBF-B223-BA3D-04F5-D0326F4E47C3}"/>
              </a:ext>
            </a:extLst>
          </p:cNvPr>
          <p:cNvPicPr>
            <a:picLocks noChangeAspect="1"/>
          </p:cNvPicPr>
          <p:nvPr/>
        </p:nvPicPr>
        <p:blipFill>
          <a:blip r:embed="rId2"/>
          <a:stretch>
            <a:fillRect/>
          </a:stretch>
        </p:blipFill>
        <p:spPr>
          <a:xfrm>
            <a:off x="5334000" y="0"/>
            <a:ext cx="6858000" cy="6858000"/>
          </a:xfrm>
          <a:prstGeom prst="rect">
            <a:avLst/>
          </a:prstGeom>
        </p:spPr>
      </p:pic>
      <p:sp>
        <p:nvSpPr>
          <p:cNvPr id="14" name="TextBox 13">
            <a:extLst>
              <a:ext uri="{FF2B5EF4-FFF2-40B4-BE49-F238E27FC236}">
                <a16:creationId xmlns:a16="http://schemas.microsoft.com/office/drawing/2014/main" id="{D184B9D7-DA60-B5BF-32F2-905E719220B7}"/>
              </a:ext>
            </a:extLst>
          </p:cNvPr>
          <p:cNvSpPr txBox="1"/>
          <p:nvPr/>
        </p:nvSpPr>
        <p:spPr>
          <a:xfrm>
            <a:off x="146305" y="2127408"/>
            <a:ext cx="4983479" cy="3954929"/>
          </a:xfrm>
          <a:prstGeom prst="rect">
            <a:avLst/>
          </a:prstGeom>
          <a:noFill/>
        </p:spPr>
        <p:txBody>
          <a:bodyPr wrap="square" rtlCol="0">
            <a:spAutoFit/>
          </a:bodyPr>
          <a:lstStyle/>
          <a:p>
            <a:r>
              <a:rPr lang="vi-VN" sz="1500" dirty="0"/>
              <a:t>YOLOv8 chia kiến trúc thành 4 phần chính: </a:t>
            </a:r>
          </a:p>
          <a:p>
            <a:endParaRPr lang="vi-VN" sz="1500" dirty="0"/>
          </a:p>
          <a:p>
            <a:r>
              <a:rPr lang="vi-VN" sz="1500" dirty="0"/>
              <a:t>Input Block Input image được resize về kích thước cố định (ví dụ 640x640). Normalize pixel và truyền vào mô hình.</a:t>
            </a:r>
          </a:p>
          <a:p>
            <a:endParaRPr lang="vi-VN" sz="1500" dirty="0"/>
          </a:p>
          <a:p>
            <a:r>
              <a:rPr lang="vi-VN" sz="1500" dirty="0"/>
              <a:t>Backbone dùng để </a:t>
            </a:r>
            <a:r>
              <a:rPr lang="vi-VN" sz="1500" b="1" dirty="0"/>
              <a:t>trích xuất đặc trưng cấp thấp và cao</a:t>
            </a:r>
            <a:r>
              <a:rPr lang="vi-VN" sz="1500" dirty="0"/>
              <a:t>. YOLOv8 sử dụng cải tiến từ YOLOv5:</a:t>
            </a:r>
          </a:p>
          <a:p>
            <a:endParaRPr lang="vi-VN" sz="1500" dirty="0"/>
          </a:p>
          <a:p>
            <a:r>
              <a:rPr lang="vi-VN" sz="1500" dirty="0"/>
              <a:t>Neck giúp tổng hợp đặc trưng từ nhiều tầng (feature map size khác nhau) – kết hợp thông tin không gian và ngữ nghĩa.</a:t>
            </a:r>
          </a:p>
          <a:p>
            <a:r>
              <a:rPr lang="vi-VN" sz="1500" dirty="0"/>
              <a:t>Head chịu trách nhiệm </a:t>
            </a:r>
            <a:r>
              <a:rPr lang="vi-VN" sz="1500" b="1" dirty="0"/>
              <a:t>dự đoán đầu ra</a:t>
            </a:r>
            <a:r>
              <a:rPr lang="vi-VN" sz="1500" dirty="0"/>
              <a:t> gồm:</a:t>
            </a:r>
          </a:p>
          <a:p>
            <a:endParaRPr lang="vi-VN" sz="1500" dirty="0"/>
          </a:p>
          <a:p>
            <a:r>
              <a:rPr lang="vi-VN" sz="1400" dirty="0"/>
              <a:t>Vị trí bounding box: (x, y, w, h)</a:t>
            </a:r>
          </a:p>
          <a:p>
            <a:r>
              <a:rPr lang="vi-VN" sz="1400" dirty="0"/>
              <a:t>Xác suất đối tượng (objectness)</a:t>
            </a:r>
          </a:p>
          <a:p>
            <a:r>
              <a:rPr lang="vi-VN" sz="1400" dirty="0"/>
              <a:t>Phân loại đối tượng (class)</a:t>
            </a:r>
          </a:p>
          <a:p>
            <a:r>
              <a:rPr lang="vi-VN" sz="1400" dirty="0"/>
              <a:t>(Tùy chọn) Segmentation mask hoặc Keypoint (pose)</a:t>
            </a:r>
          </a:p>
          <a:p>
            <a:endParaRPr lang="en-US" sz="1500" dirty="0"/>
          </a:p>
        </p:txBody>
      </p:sp>
    </p:spTree>
    <p:extLst>
      <p:ext uri="{BB962C8B-B14F-4D97-AF65-F5344CB8AC3E}">
        <p14:creationId xmlns:p14="http://schemas.microsoft.com/office/powerpoint/2010/main" val="898190935"/>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2.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{6AA1D4A1-9284-4C18-8BBB-C8C75860539D}tf56410444_win32</Template>
  <TotalTime>88</TotalTime>
  <Words>1176</Words>
  <Application>Microsoft Office PowerPoint</Application>
  <PresentationFormat>Widescreen</PresentationFormat>
  <Paragraphs>106</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Baskerville Old Face</vt:lpstr>
      <vt:lpstr>Calibri</vt:lpstr>
      <vt:lpstr>Gill Sans Nova Light</vt:lpstr>
      <vt:lpstr>Times New Roman</vt:lpstr>
      <vt:lpstr>Custom</vt:lpstr>
      <vt:lpstr>Sử dụng deeplearning để nhận diện hành vi té ngã đột quỵ</vt:lpstr>
      <vt:lpstr>Thành viên</vt:lpstr>
      <vt:lpstr>GIỚI THIỆU ĐỀ TÀI</vt:lpstr>
      <vt:lpstr>PowerPoint Presentation</vt:lpstr>
      <vt:lpstr>DATASET</vt:lpstr>
      <vt:lpstr>MÔ TẢ DỮ LIỆU</vt:lpstr>
      <vt:lpstr>MODEL</vt:lpstr>
      <vt:lpstr>YOLOv8 Ý tưởng thuật toán</vt:lpstr>
      <vt:lpstr>Kiến trúc mô hình</vt:lpstr>
      <vt:lpstr>CÁCH HOẠT ĐỘNG</vt:lpstr>
      <vt:lpstr>ỨNG DỤNG</vt:lpstr>
      <vt:lpstr>Kết quả</vt:lpstr>
      <vt:lpstr>Thực nghiệm</vt:lpstr>
      <vt:lpstr>Đánh giá</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SinhVien</dc:creator>
  <cp:lastModifiedBy>SinhVien</cp:lastModifiedBy>
  <cp:revision>2</cp:revision>
  <dcterms:created xsi:type="dcterms:W3CDTF">2025-04-12T06:28:56Z</dcterms:created>
  <dcterms:modified xsi:type="dcterms:W3CDTF">2025-04-12T07:58:54Z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